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84" r:id="rId3"/>
    <p:sldId id="411" r:id="rId4"/>
    <p:sldId id="385" r:id="rId5"/>
    <p:sldId id="386" r:id="rId6"/>
    <p:sldId id="430" r:id="rId7"/>
    <p:sldId id="433" r:id="rId8"/>
    <p:sldId id="434" r:id="rId9"/>
    <p:sldId id="431" r:id="rId10"/>
    <p:sldId id="432" r:id="rId11"/>
    <p:sldId id="435" r:id="rId12"/>
    <p:sldId id="436" r:id="rId13"/>
    <p:sldId id="437" r:id="rId14"/>
    <p:sldId id="438" r:id="rId15"/>
    <p:sldId id="410" r:id="rId16"/>
    <p:sldId id="439" r:id="rId17"/>
    <p:sldId id="440" r:id="rId18"/>
    <p:sldId id="395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8" r:id="rId29"/>
    <p:sldId id="404" r:id="rId30"/>
    <p:sldId id="289" r:id="rId31"/>
  </p:sldIdLst>
  <p:sldSz cx="12192000" cy="6858000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a.wota" initials="p" lastIdx="1" clrIdx="0">
    <p:extLst>
      <p:ext uri="{19B8F6BF-5375-455C-9EA6-DF929625EA0E}">
        <p15:presenceInfo xmlns="" xmlns:p15="http://schemas.microsoft.com/office/powerpoint/2012/main" userId="S-1-5-21-345710964-2285516159-3507147560-21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AAB5"/>
    <a:srgbClr val="95C11F"/>
    <a:srgbClr val="96C21F"/>
    <a:srgbClr val="65B32E"/>
    <a:srgbClr val="ADD898"/>
    <a:srgbClr val="3AA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 autoAdjust="0"/>
    <p:restoredTop sz="94040" autoAdjust="0"/>
  </p:normalViewPr>
  <p:slideViewPr>
    <p:cSldViewPr snapToGrid="0">
      <p:cViewPr varScale="1">
        <p:scale>
          <a:sx n="54" d="100"/>
          <a:sy n="54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5971C-A76F-4649-8E44-8FD2E27E69C4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C1F34-82FC-4B22-AA33-11529A6B45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38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1F34-82FC-4B22-AA33-11529A6B455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41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9983CFFE-CFF8-46CE-AF32-F16DAF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B48E5-F0AC-472F-BF68-8B306458C0F8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29ABAA28-C96F-4A62-A1CC-7D407317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1BF44CB4-955F-478C-969D-37FC0499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C5569-9EFD-485C-93A7-5FC2C0F33E4B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17033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008871D3-9F4F-41CB-8B1E-C9015FDD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5615C-29D8-43C1-9EA6-7F77568B98C3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5026162A-48D8-451E-BD77-15C77FA5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A1D8FA50-87BA-4BA7-BF33-8F2C6408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AB07D-9C39-4A28-86FA-6D8DF87E5825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97365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F6858889-4B58-444C-AF10-AF12325E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946FF-32FC-4C7A-ABCE-6BD9EF68E401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F79407A6-346F-4C8C-BB97-352FA052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7920753F-C4A3-452D-953D-D50239AB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F1E06-D52E-4AEA-A132-8BC4BFEDA01E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2073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39F999A7-F78C-44DC-B786-3802729E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478E1-2BA4-43A2-9B2B-118E07B9073C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7D1E003A-910F-4E91-BD7E-3B9F14CE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1BD2564-A530-4C1F-95CF-BDCC8659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1BEB1-7829-48B2-AB2B-32470D1D3156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65044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9A490ED-C2AA-4189-8F20-3ECD7F85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CC559-463D-44A5-A616-0D255FB3778D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13A18107-7C52-4441-BACA-289A07F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80255929-994B-4EB7-842A-FBABD397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687E5-2F50-445E-9F18-32530098FF8E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146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="" xmlns:a16="http://schemas.microsoft.com/office/drawing/2014/main" id="{00F20847-0BDD-434A-82C0-CF34FFAF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0B80A-C2E3-4512-8B8F-CFAF4EC94A31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="" xmlns:a16="http://schemas.microsoft.com/office/drawing/2014/main" id="{4C3EEE76-B246-4690-99E8-FF0162B5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="" xmlns:a16="http://schemas.microsoft.com/office/drawing/2014/main" id="{8DBF3D26-B066-44D2-A95A-1A950377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99DF9-0CE8-4E83-BEFE-CC3EE467FC60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8867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="" xmlns:a16="http://schemas.microsoft.com/office/drawing/2014/main" id="{43B569DD-7B42-4839-88B8-6AB025E0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7DB9B-998B-41CE-AD13-16B1572C402F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="" xmlns:a16="http://schemas.microsoft.com/office/drawing/2014/main" id="{F33DC2CB-6B40-4B0A-8062-420CDF0A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="" xmlns:a16="http://schemas.microsoft.com/office/drawing/2014/main" id="{AD8773E9-72F9-4ED9-85CF-72203BF6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359DD-10CC-491C-8046-DB30E029B04C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10069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="" xmlns:a16="http://schemas.microsoft.com/office/drawing/2014/main" id="{7525B966-A517-44F9-9B88-99A0ABD83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3EA9C-90FB-4209-92A6-A1C59039BDEF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="" xmlns:a16="http://schemas.microsoft.com/office/drawing/2014/main" id="{C185F77B-889D-4C41-9BE9-999CC113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="" xmlns:a16="http://schemas.microsoft.com/office/drawing/2014/main" id="{DEDFAAB6-32B0-4913-98F4-8C442CF7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8A7A3-1A41-4F44-99EF-DF799AADC788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9878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="" xmlns:a16="http://schemas.microsoft.com/office/drawing/2014/main" id="{44F99765-0211-408F-9F74-FAA4F1D7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13256-6BA1-4688-903A-D46F078CAF1E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="" xmlns:a16="http://schemas.microsoft.com/office/drawing/2014/main" id="{9DBD69BC-4751-4D5D-B799-EE2447B8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="" xmlns:a16="http://schemas.microsoft.com/office/drawing/2014/main" id="{D67B3959-4575-402F-93E4-966A0135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77E3B-40A0-4054-86D5-C8F5A94B1BF3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7479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="" xmlns:a16="http://schemas.microsoft.com/office/drawing/2014/main" id="{F5D3DA6E-1313-4D71-8CFA-CBB14CD4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1B244-9E1B-4A27-A1F8-4F5E63DE5F75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="" xmlns:a16="http://schemas.microsoft.com/office/drawing/2014/main" id="{E89232C5-30CF-42C0-B5BB-CA4703C45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="" xmlns:a16="http://schemas.microsoft.com/office/drawing/2014/main" id="{EA4E29DC-2E36-4C75-A472-6999F8EC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A1BB0-E154-48A4-80D9-141401365123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692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/>
          </a:p>
        </p:txBody>
      </p:sp>
      <p:sp>
        <p:nvSpPr>
          <p:cNvPr id="4" name="Symbol zastępczy tekstu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="" xmlns:a16="http://schemas.microsoft.com/office/drawing/2014/main" id="{26C77FE2-FA8B-4C51-84A9-C4333F31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B560-7C3B-440D-B479-939F542729AB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="" xmlns:a16="http://schemas.microsoft.com/office/drawing/2014/main" id="{A940302F-6A9E-4701-9854-61E7BB53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="" xmlns:a16="http://schemas.microsoft.com/office/drawing/2014/main" id="{9A7C2A9A-D586-4A36-A2E4-D6F1AC26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8688B-9031-4A2D-9229-379B231EDBE0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8382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="" xmlns:a16="http://schemas.microsoft.com/office/drawing/2014/main" id="{2BD214B3-1737-43C7-B609-B8DA295E68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="" xmlns:a16="http://schemas.microsoft.com/office/drawing/2014/main" id="{0870A596-4F14-4CE5-9445-88592EFD00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Edytuj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8F840DD-52FF-4F65-BE87-7CDF1CC29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0B140B-5264-4C23-BA51-A7C2A37C96BF}" type="datetimeFigureOut">
              <a:rPr lang="pl-PL"/>
              <a:pPr>
                <a:defRPr/>
              </a:pPr>
              <a:t>2018-10-05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6BA4B3B1-7CE6-4425-9D10-C61AB319E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CDB059B3-062A-4C86-8876-517C86C0E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1951D99-52A3-4054-940D-EA66442751BD}" type="slidenum">
              <a:rPr lang="pl-PL" altLang="pl-PL"/>
              <a:pPr/>
              <a:t>‹#›</a:t>
            </a:fld>
            <a:endParaRPr lang="pl-PL" alt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gif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18011" y="2358787"/>
            <a:ext cx="8974183" cy="2307487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endParaRPr lang="en-GB" sz="2200" kern="400" dirty="0" smtClean="0">
              <a:solidFill>
                <a:schemeClr val="bg2">
                  <a:lumMod val="25000"/>
                </a:schemeClr>
              </a:solidFill>
              <a:latin typeface="+mj-lt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4350" y="3604682"/>
            <a:ext cx="7705111" cy="1123405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fontAlgn="auto">
              <a:spcAft>
                <a:spcPts val="0"/>
              </a:spcAft>
            </a:pPr>
            <a:r>
              <a:rPr lang="pl-PL" sz="22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FABRYKA SYSTEMÓW TECHNOLOGICZNYCH </a:t>
            </a:r>
          </a:p>
          <a:p>
            <a:pPr fontAlgn="auto">
              <a:spcAft>
                <a:spcPts val="0"/>
              </a:spcAft>
            </a:pPr>
            <a:r>
              <a:rPr lang="pl-PL" sz="22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 - PREZENTACJA ZAKŁADU PRODUKCJI</a:t>
            </a:r>
          </a:p>
          <a:p>
            <a:pPr fontAlgn="auto">
              <a:spcAft>
                <a:spcPts val="0"/>
              </a:spcAft>
            </a:pPr>
            <a:endParaRPr lang="en-GB" sz="2200" kern="4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50" y="1098110"/>
            <a:ext cx="4205997" cy="717129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6563033" y="7641"/>
            <a:ext cx="4621234" cy="3022886"/>
            <a:chOff x="8797502" y="58460"/>
            <a:chExt cx="3052878" cy="2096655"/>
          </a:xfrm>
        </p:grpSpPr>
        <p:cxnSp>
          <p:nvCxnSpPr>
            <p:cNvPr id="12" name="Łącznik prosty 11"/>
            <p:cNvCxnSpPr/>
            <p:nvPr/>
          </p:nvCxnSpPr>
          <p:spPr>
            <a:xfrm>
              <a:off x="10635938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>
              <a:off x="10876829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>
              <a:off x="11117720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>
              <a:off x="11358611" y="66368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>
              <a:off x="11602011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>
              <a:off x="11840393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8797502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>
              <a:off x="10388799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>
              <a:off x="10122988" y="66368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>
              <a:off x="9852153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>
            <a:xfrm>
              <a:off x="9581318" y="66368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>
              <a:off x="9305489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>
            <a:xfrm>
              <a:off x="9044641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SYSTEMY STABILIZACJI I ODWADNIANIA OSADU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6437870" y="1822212"/>
            <a:ext cx="4621428" cy="32340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>
                <a:latin typeface="Century Gothic" panose="020B0502020202020204" pitchFamily="34" charset="0"/>
              </a:rPr>
              <a:t>Ze względów technologicznych i sanitarnych osady poddaje się procesowi stabilizacji i higienizacji poprzez jego właściwe i efektywne mieszanie z wapnem palonym, trocinami, korą itp</a:t>
            </a:r>
            <a:r>
              <a:rPr lang="pl-PL" sz="12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l-PL" sz="1200" dirty="0">
                <a:latin typeface="Century Gothic" panose="020B0502020202020204" pitchFamily="34" charset="0"/>
              </a:rPr>
              <a:t>Z punktu widzenia możliwości dalszego zagospodarowania osadów w postaci preparatu organiczno-mineralnego, zwłaszcza w rolnictwie, proponowany proces jest właściwym rozwiązaniem</a:t>
            </a:r>
            <a:r>
              <a:rPr lang="pl-PL" sz="12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Oferujemy:</a:t>
            </a: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zbiorniki magazynujące z wyposażeniem,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przenośniki dozujące i transportujące,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mieszarki osadu z </a:t>
            </a:r>
            <a:r>
              <a:rPr lang="pl-PL" sz="1200" dirty="0" smtClean="0">
                <a:latin typeface="Century Gothic" panose="020B0502020202020204" pitchFamily="34" charset="0"/>
              </a:rPr>
              <a:t>wapnem.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pl-PL" sz="1200" dirty="0">
                <a:latin typeface="Century Gothic" panose="020B0502020202020204" pitchFamily="34" charset="0"/>
              </a:rPr>
              <a:t>Wszystkie miejsca łączenia blach są maksymalnie doszczelniane, co pozwala wyeliminować nieprzyjemne zapachy i pozostawia suchą i czystą przestrzeń roboczą.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pl-PL" sz="1200" dirty="0">
                <a:latin typeface="Century Gothic" panose="020B0502020202020204" pitchFamily="34" charset="0"/>
              </a:rPr>
              <a:t>Proporcje osadu i wapna zależne są od stopnia uwodnienia oraz zawartości zanieczyszczeń chemicznych i mikrobiologicznych.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lvl="0" indent="0">
              <a:buNone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90" y="1846217"/>
            <a:ext cx="4144277" cy="27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SYSTEMY NAPOWIETRZANIA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6366116" y="1811118"/>
            <a:ext cx="4829106" cy="39179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>
                <a:latin typeface="Century Gothic" panose="020B0502020202020204" pitchFamily="34" charset="0"/>
              </a:rPr>
              <a:t>Efektywność energetyczna i długowieczność </a:t>
            </a:r>
            <a:r>
              <a:rPr lang="pl-PL" sz="1200" dirty="0" smtClean="0">
                <a:latin typeface="Century Gothic" panose="020B0502020202020204" pitchFamily="34" charset="0"/>
              </a:rPr>
              <a:t>systemu </a:t>
            </a:r>
            <a:r>
              <a:rPr lang="pl-PL" sz="1200" dirty="0">
                <a:latin typeface="Century Gothic" panose="020B0502020202020204" pitchFamily="34" charset="0"/>
              </a:rPr>
              <a:t>napowietrzania </a:t>
            </a:r>
            <a:r>
              <a:rPr lang="pl-PL" sz="1200" dirty="0" smtClean="0">
                <a:latin typeface="Century Gothic" panose="020B0502020202020204" pitchFamily="34" charset="0"/>
              </a:rPr>
              <a:t>zależą przede wszystkim od optymalnego </a:t>
            </a:r>
            <a:r>
              <a:rPr lang="pl-PL" sz="1200" dirty="0">
                <a:latin typeface="Century Gothic" panose="020B0502020202020204" pitchFamily="34" charset="0"/>
              </a:rPr>
              <a:t>zaprojektowania systemu instalacji napowietrzania i procesu biologicznego</a:t>
            </a:r>
            <a:r>
              <a:rPr lang="pl-PL" sz="1200" dirty="0" smtClean="0">
                <a:latin typeface="Century Gothic" panose="020B0502020202020204" pitchFamily="34" charset="0"/>
              </a:rPr>
              <a:t>, zastosowania </a:t>
            </a:r>
            <a:r>
              <a:rPr lang="pl-PL" sz="1200" dirty="0">
                <a:latin typeface="Century Gothic" panose="020B0502020202020204" pitchFamily="34" charset="0"/>
              </a:rPr>
              <a:t>wysokosprawnych </a:t>
            </a:r>
            <a:r>
              <a:rPr lang="pl-PL" sz="1200" dirty="0" smtClean="0">
                <a:latin typeface="Century Gothic" panose="020B0502020202020204" pitchFamily="34" charset="0"/>
              </a:rPr>
              <a:t>urządzeń (zwłaszcza dyfuzorów, dmuchaw </a:t>
            </a:r>
            <a:r>
              <a:rPr lang="pl-PL" sz="1200" dirty="0">
                <a:latin typeface="Century Gothic" panose="020B0502020202020204" pitchFamily="34" charset="0"/>
              </a:rPr>
              <a:t>i </a:t>
            </a:r>
            <a:r>
              <a:rPr lang="pl-PL" sz="1200" dirty="0" smtClean="0">
                <a:latin typeface="Century Gothic" panose="020B0502020202020204" pitchFamily="34" charset="0"/>
              </a:rPr>
              <a:t>AKP) oraz automatyki </a:t>
            </a:r>
            <a:r>
              <a:rPr lang="pl-PL" sz="1200" dirty="0">
                <a:latin typeface="Century Gothic" panose="020B0502020202020204" pitchFamily="34" charset="0"/>
              </a:rPr>
              <a:t>i kontroli procesu napowietrzania i procesu biologicznego</a:t>
            </a:r>
            <a:r>
              <a:rPr lang="pl-PL" sz="12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Te trzy czynniki przekładają się bezpośrednio na całkowite koszty oczyszczania ścieków.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Oferujemy</a:t>
            </a:r>
            <a:r>
              <a:rPr lang="pl-PL" sz="1200" dirty="0">
                <a:latin typeface="Century Gothic" panose="020B0502020202020204" pitchFamily="34" charset="0"/>
              </a:rPr>
              <a:t> </a:t>
            </a:r>
            <a:r>
              <a:rPr lang="pl-PL" sz="1200" dirty="0" smtClean="0">
                <a:latin typeface="Century Gothic" panose="020B0502020202020204" pitchFamily="34" charset="0"/>
              </a:rPr>
              <a:t>następujące rozwiązania dla optymalizacji każdego istniejącego systemu napowietrzania: </a:t>
            </a: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dyfuzory grubo- i drobnopęcherzykowe renomowanej, amerykańskiej marki SSI,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komplet instalacji ze stali nierdzewnej i armatury,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wysokosprawne dmuchawy firmy NEUROS z Korei Południowej, światowego lidera w branży, wykorzystujące technologię bezobsługowych łożysk powietrznych,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systemy automatyki i kontroli procesu napowietrzania i biologicznego oczyszczania w oparciu o nasze trzydziestoletnie doświadczenie.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lvl="0" indent="0" algn="just">
              <a:buNone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0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05781" y="4093367"/>
            <a:ext cx="3824683" cy="2122082"/>
          </a:xfrm>
          <a:prstGeom prst="rect">
            <a:avLst/>
          </a:prstGeom>
          <a:blipFill dpi="0" rotWithShape="0">
            <a:blip r:embed="rId3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sp>
        <p:nvSpPr>
          <p:cNvPr id="32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05781" y="1811118"/>
            <a:ext cx="3795652" cy="2105974"/>
          </a:xfrm>
          <a:prstGeom prst="rect">
            <a:avLst/>
          </a:prstGeom>
          <a:blipFill dpi="0" rotWithShape="0">
            <a:blip r:embed="rId4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DMUCHAWY NEUROS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6301945" y="1827983"/>
            <a:ext cx="5337751" cy="32340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W zakresie systemów aeracji EKOLOG (SWT)na terenie Polski jest wyłącznym partnerem koreańskiej firmy NEUROS, będącej światowym liderem w produkcji wysokowydajnych dmuchaw.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Technologia wykorzystywana w sprężarkach i turbodmuchawach NEUROS była wykorzystywana w przemyśle lotniczym i zbrojeniowym co jest gwarancją jej sprawności i niezawodności. 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Wielokrotnie nagradzane Turbodmuchawy NEUROS za uważane za wyznacznik jakości dla produkcji tego typu urządzeń dzięki zastosowaniu m.in. Niezawodnych i sprawdzonych łożysk powietrznych, wysokoobrotowych silników synchronicznych z magnesami trwałymi ziem rzadkich oraz systemowi kontroli systemu napowietrzania.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Dmuchawy NEUROS pozwalają na znaczne obniżenie kosztów eksploatacji poprzez oszczędność energii do 40%, niskie koszty utrzymania i instalacji </a:t>
            </a:r>
            <a:r>
              <a:rPr lang="pl-PL" sz="1200" b="1" dirty="0">
                <a:latin typeface="Century Gothic" panose="020B0502020202020204" pitchFamily="34" charset="0"/>
              </a:rPr>
              <a:t>	</a:t>
            </a:r>
            <a:endParaRPr lang="en-GB" sz="1200" b="1" dirty="0">
              <a:latin typeface="Century Gothic" panose="020B0502020202020204" pitchFamily="34" charset="0"/>
            </a:endParaRPr>
          </a:p>
          <a:p>
            <a:pPr marL="0" lvl="0" indent="0">
              <a:buNone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grpSp>
        <p:nvGrpSpPr>
          <p:cNvPr id="31" name="그룹 9"/>
          <p:cNvGrpSpPr/>
          <p:nvPr/>
        </p:nvGrpSpPr>
        <p:grpSpPr>
          <a:xfrm flipH="1">
            <a:off x="2158069" y="1928034"/>
            <a:ext cx="4143876" cy="4217579"/>
            <a:chOff x="467544" y="1556792"/>
            <a:chExt cx="3816424" cy="4050623"/>
          </a:xfrm>
        </p:grpSpPr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1720" y="1556792"/>
              <a:ext cx="2232248" cy="3842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그림 17" descr="IMG_2522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70" t="3030" b="6061"/>
            <a:stretch>
              <a:fillRect/>
            </a:stretch>
          </p:blipFill>
          <p:spPr>
            <a:xfrm>
              <a:off x="467544" y="3501008"/>
              <a:ext cx="2376264" cy="210640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07" y="1656824"/>
            <a:ext cx="1965236" cy="68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47" y="4858782"/>
            <a:ext cx="2712955" cy="17070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46" y="4858782"/>
            <a:ext cx="2459704" cy="171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SYSTEMY TRANSPORTU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5587380" y="1846217"/>
            <a:ext cx="4903246" cy="39179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>
                <a:latin typeface="Century Gothic" panose="020B0502020202020204" pitchFamily="34" charset="0"/>
              </a:rPr>
              <a:t>Zarówno oddzielone zanieczyszczenia jak i odwodniony osad oraz inne materiały sypkie i półpłynne wymagają  przemieszczenia transportowanego medium na  wymaganą przez proces odległość.  W przypadku przenośników ze strefą prasującą mogą one służyć do częściowego odwodnienia transportowanego medium podczas transportu</a:t>
            </a:r>
            <a:r>
              <a:rPr lang="pl-PL" sz="12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Oferujemy:</a:t>
            </a: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przenośniki ślimakowe,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przenośniki ślimakowe z funkcją prasowania,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przenośniki z regulacją prędkości obrotowej (dozowniki),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przenośniki taśmowe o konstrukcji blaszanej i kratownicowej,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przenośniki rolkowe,</a:t>
            </a:r>
            <a:endParaRPr lang="en-GB" sz="1200" dirty="0">
              <a:latin typeface="Century Gothic" panose="020B0502020202020204" pitchFamily="34" charset="0"/>
            </a:endParaRPr>
          </a:p>
          <a:p>
            <a:pPr algn="just"/>
            <a:r>
              <a:rPr lang="pl-PL" sz="1200" dirty="0">
                <a:latin typeface="Century Gothic" panose="020B0502020202020204" pitchFamily="34" charset="0"/>
              </a:rPr>
              <a:t>podwozia jezdne przenośników i </a:t>
            </a:r>
            <a:r>
              <a:rPr lang="pl-PL" sz="1200" dirty="0" smtClean="0">
                <a:latin typeface="Century Gothic" panose="020B0502020202020204" pitchFamily="34" charset="0"/>
              </a:rPr>
              <a:t>obrotnice.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3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85642" y="1846217"/>
            <a:ext cx="3215400" cy="4126131"/>
          </a:xfrm>
          <a:prstGeom prst="rect">
            <a:avLst/>
          </a:prstGeom>
          <a:blipFill dpi="0" rotWithShape="0">
            <a:blip r:embed="rId3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7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ARMATURA ODCINAJĄCA I REGULUJĄCA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5072443" y="1846217"/>
            <a:ext cx="6462060" cy="33590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>
                <a:latin typeface="Century Gothic" panose="020B0502020202020204" pitchFamily="34" charset="0"/>
              </a:rPr>
              <a:t>Dla potrzeb regulacji przepływu ścieków, wymaganej dla niemal wszystkich procesów oczyszczania ścieków, proponujemy następujące rozwiązania</a:t>
            </a:r>
            <a:r>
              <a:rPr lang="pl-PL" sz="1200" dirty="0" smtClean="0">
                <a:latin typeface="Century Gothic" panose="020B0502020202020204" pitchFamily="34" charset="0"/>
              </a:rPr>
              <a:t>:</a:t>
            </a: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zastawki kanałowe, naścienne i przelewowe, służące do odcinania przepływu lub jego regulacji,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zastawki przelewowe z wycięciem w kształcie trójkąta (przelew Thompsona), prostokąta (przelew </a:t>
            </a:r>
            <a:r>
              <a:rPr lang="pl-PL" sz="1200" dirty="0" err="1">
                <a:latin typeface="Century Gothic" panose="020B0502020202020204" pitchFamily="34" charset="0"/>
              </a:rPr>
              <a:t>Bazina</a:t>
            </a:r>
            <a:r>
              <a:rPr lang="pl-PL" sz="1200" dirty="0">
                <a:latin typeface="Century Gothic" panose="020B0502020202020204" pitchFamily="34" charset="0"/>
              </a:rPr>
              <a:t>) lub trapezu, służące do regulacji przepływu oraz do pomiaru natężenia przepływu na podstawie empirycznie ustalonych związków między wymiarami wycięcia a wysokością strumienia przelewającej się cieczy,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zastawki </a:t>
            </a:r>
            <a:r>
              <a:rPr lang="pl-PL" sz="1200" dirty="0" err="1" smtClean="0">
                <a:latin typeface="Century Gothic" panose="020B0502020202020204" pitchFamily="34" charset="0"/>
              </a:rPr>
              <a:t>szandorowe</a:t>
            </a:r>
            <a:r>
              <a:rPr lang="pl-PL" sz="1200" dirty="0">
                <a:latin typeface="Century Gothic" panose="020B0502020202020204" pitchFamily="34" charset="0"/>
              </a:rPr>
              <a:t>, czyli zamknięcia awaryjne o małej szczelności,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przelewy uchylne i teleskopowe, które pozwalają użytkownikowi na kontrolę poziomu cieczy w zbiornikach, spuszczania wody nadosadowej itp.,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rozdzielacze </a:t>
            </a:r>
            <a:r>
              <a:rPr lang="pl-PL" sz="1200" dirty="0" smtClean="0">
                <a:latin typeface="Century Gothic" panose="020B0502020202020204" pitchFamily="34" charset="0"/>
              </a:rPr>
              <a:t>strugi.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7"/>
          <a:stretch/>
        </p:blipFill>
        <p:spPr>
          <a:xfrm>
            <a:off x="8276536" y="4336868"/>
            <a:ext cx="3582865" cy="235131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93" y="1846217"/>
            <a:ext cx="2834684" cy="424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05781" y="1865490"/>
            <a:ext cx="3981116" cy="2208877"/>
          </a:xfrm>
          <a:prstGeom prst="rect">
            <a:avLst/>
          </a:prstGeom>
          <a:blipFill dpi="0" rotWithShape="0">
            <a:blip r:embed="rId2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493878" y="490104"/>
            <a:ext cx="4365523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AUTOMATYKA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9" name="Łącznik prosty 18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29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2" name="Symbol zastępczy zawartości 2"/>
          <p:cNvSpPr>
            <a:spLocks noGrp="1"/>
          </p:cNvSpPr>
          <p:nvPr>
            <p:ph idx="1"/>
          </p:nvPr>
        </p:nvSpPr>
        <p:spPr>
          <a:xfrm>
            <a:off x="6193374" y="1865490"/>
            <a:ext cx="5187450" cy="431326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>
                <a:latin typeface="Century Gothic" panose="020B0502020202020204" pitchFamily="34" charset="0"/>
              </a:rPr>
              <a:t>Produkujemy systemy automatyki w oparciu o podzespoły i komponenty znanych i renomowanych producentów, takich jak </a:t>
            </a:r>
            <a:r>
              <a:rPr lang="pl-PL" sz="1200" dirty="0" err="1">
                <a:latin typeface="Century Gothic" panose="020B0502020202020204" pitchFamily="34" charset="0"/>
              </a:rPr>
              <a:t>Siemiens</a:t>
            </a:r>
            <a:r>
              <a:rPr lang="pl-PL" sz="1200" dirty="0">
                <a:latin typeface="Century Gothic" panose="020B0502020202020204" pitchFamily="34" charset="0"/>
              </a:rPr>
              <a:t>, Schneider Electric, Mitsubishi Electric, </a:t>
            </a:r>
            <a:r>
              <a:rPr lang="pl-PL" sz="1200" dirty="0" err="1">
                <a:latin typeface="Century Gothic" panose="020B0502020202020204" pitchFamily="34" charset="0"/>
              </a:rPr>
              <a:t>Endress+Hauser</a:t>
            </a:r>
            <a:r>
              <a:rPr lang="pl-PL" sz="1200" dirty="0">
                <a:latin typeface="Century Gothic" panose="020B0502020202020204" pitchFamily="34" charset="0"/>
              </a:rPr>
              <a:t>, HACH, Eaton, </a:t>
            </a:r>
            <a:r>
              <a:rPr lang="pl-PL" sz="1200" dirty="0" err="1">
                <a:latin typeface="Century Gothic" panose="020B0502020202020204" pitchFamily="34" charset="0"/>
              </a:rPr>
              <a:t>Omron</a:t>
            </a:r>
            <a:r>
              <a:rPr lang="pl-PL" sz="1200" dirty="0">
                <a:latin typeface="Century Gothic" panose="020B0502020202020204" pitchFamily="34" charset="0"/>
              </a:rPr>
              <a:t>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Funkcje </a:t>
            </a:r>
            <a:r>
              <a:rPr lang="pl-PL" sz="1200" dirty="0">
                <a:latin typeface="Century Gothic" panose="020B0502020202020204" pitchFamily="34" charset="0"/>
              </a:rPr>
              <a:t>automatycznego systemu kontroli: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automatyczne lub ręczne sterowanie procesem (realizowane przez oprogramowanie sterowników PLC lub przez operatora za pomocą systemu SCADA),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sterowanie urządzeniami zainstalowanymi w obiekcie,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monitorowanie i rejestrowanie bieżących wartości pomiarów,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sygnały awarii i alerty przekroczenia zadanych limitów,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tworzenie kopi zapasowych parametrów i archiwizowanie danych procesowych,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wizualizacja procesu na ekranach dotykowych HMI oraz w oprogramowaniu SCADA.</a:t>
            </a:r>
            <a:endParaRPr lang="en-GB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7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5254978" y="495193"/>
            <a:ext cx="6740348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SYSTEMY BIOGAZYFIKACJI OSADÓW I ODPADÓW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9" name="Łącznik prosty 18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29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2" name="Symbol zastępczy zawartości 2"/>
          <p:cNvSpPr>
            <a:spLocks noGrp="1"/>
          </p:cNvSpPr>
          <p:nvPr>
            <p:ph idx="1"/>
          </p:nvPr>
        </p:nvSpPr>
        <p:spPr>
          <a:xfrm>
            <a:off x="5990654" y="1887370"/>
            <a:ext cx="4152409" cy="24191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Oferujemy:</a:t>
            </a:r>
          </a:p>
          <a:p>
            <a:pPr algn="just"/>
            <a:r>
              <a:rPr lang="pl-PL" sz="1200" dirty="0" smtClean="0">
                <a:latin typeface="Century Gothic" panose="020B0502020202020204" pitchFamily="34" charset="0"/>
              </a:rPr>
              <a:t>Projekty konstrukcyjne wykonane w oparciu o projekty technologiczne działu technologii i projektowania (technologia ANADI SLUDGE i ANADI ORGANICS),</a:t>
            </a:r>
          </a:p>
          <a:p>
            <a:pPr algn="just"/>
            <a:r>
              <a:rPr lang="pl-PL" sz="1200" dirty="0" smtClean="0">
                <a:latin typeface="Century Gothic" panose="020B0502020202020204" pitchFamily="34" charset="0"/>
              </a:rPr>
              <a:t>Produkcja wybranych elementów konstrukcyjnych oraz elementów niestandardowych.</a:t>
            </a:r>
          </a:p>
          <a:p>
            <a:pPr algn="just"/>
            <a:r>
              <a:rPr lang="pl-PL" sz="1200" dirty="0" smtClean="0">
                <a:latin typeface="Century Gothic" panose="020B0502020202020204" pitchFamily="34" charset="0"/>
              </a:rPr>
              <a:t>Kompletacja standardowy wyprodukowanych urządzeń oraz całych linii,</a:t>
            </a:r>
          </a:p>
          <a:p>
            <a:pPr algn="just"/>
            <a:r>
              <a:rPr lang="pl-PL" sz="1200" dirty="0" smtClean="0">
                <a:latin typeface="Century Gothic" panose="020B0502020202020204" pitchFamily="34" charset="0"/>
              </a:rPr>
              <a:t>Montaż i uruchomienie linii biogazyfikacji.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:</a:t>
            </a:r>
          </a:p>
          <a:p>
            <a:pPr marL="0" indent="0" algn="just">
              <a:buNone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56" y="4247598"/>
            <a:ext cx="3480824" cy="233018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55" y="1872233"/>
            <a:ext cx="3480824" cy="23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5254978" y="495193"/>
            <a:ext cx="6740348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KOMPAKTOWE OCZYSZCZALNIE ŚCIEKÓW TYPU ELA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9" name="Łącznik prosty 18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29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2" name="Symbol zastępczy zawartości 2"/>
          <p:cNvSpPr>
            <a:spLocks noGrp="1"/>
          </p:cNvSpPr>
          <p:nvPr>
            <p:ph idx="1"/>
          </p:nvPr>
        </p:nvSpPr>
        <p:spPr>
          <a:xfrm>
            <a:off x="6244980" y="1870809"/>
            <a:ext cx="5187450" cy="431326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b="1" dirty="0">
                <a:latin typeface="Century Gothic" panose="020B0502020202020204" pitchFamily="34" charset="0"/>
              </a:rPr>
              <a:t>Oczyszczalnie ścieków typu ELA były jednym z naszych pierwszych wdrożeń, które obecnie działają w miasteczkach i wsiach na terenie całej </a:t>
            </a:r>
            <a:r>
              <a:rPr lang="pl-PL" sz="1200" b="1" dirty="0" smtClean="0">
                <a:latin typeface="Century Gothic" panose="020B0502020202020204" pitchFamily="34" charset="0"/>
              </a:rPr>
              <a:t>Polski. </a:t>
            </a:r>
            <a:r>
              <a:rPr lang="pl-PL" sz="1200" b="1" dirty="0">
                <a:latin typeface="Century Gothic" panose="020B0502020202020204" pitchFamily="34" charset="0"/>
              </a:rPr>
              <a:t>ELA to technologia oparta na kompaktowym reaktorze biologicznym, przeznaczona do oczyszczania ścieków komunalno-bytowych, rolniczych i przemysłowych o przepustowości od 50 do 2 000 m3.</a:t>
            </a:r>
            <a:endParaRPr lang="en-GB" sz="1200" b="1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Reaktory typu ELA mogą być zaprojektowane w dwóch systemach: 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>
              <a:spcBef>
                <a:spcPts val="600"/>
              </a:spcBef>
            </a:pPr>
            <a:r>
              <a:rPr lang="pl-PL" sz="1200" dirty="0" smtClean="0">
                <a:latin typeface="Century Gothic" panose="020B0502020202020204" pitchFamily="34" charset="0"/>
              </a:rPr>
              <a:t>Ciągłym – typ C (Continuous Flow </a:t>
            </a:r>
            <a:r>
              <a:rPr lang="pl-PL" sz="1200" dirty="0" err="1" smtClean="0">
                <a:latin typeface="Century Gothic" panose="020B0502020202020204" pitchFamily="34" charset="0"/>
              </a:rPr>
              <a:t>Reactor</a:t>
            </a:r>
            <a:r>
              <a:rPr lang="pl-PL" sz="1200" dirty="0" smtClean="0">
                <a:latin typeface="Century Gothic" panose="020B0502020202020204" pitchFamily="34" charset="0"/>
              </a:rPr>
              <a:t>),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pl-PL" sz="1200" dirty="0" smtClean="0">
                <a:latin typeface="Century Gothic" panose="020B0502020202020204" pitchFamily="34" charset="0"/>
              </a:rPr>
              <a:t>Okresowym – typ B (</a:t>
            </a:r>
            <a:r>
              <a:rPr lang="pl-PL" sz="1200" dirty="0" err="1" smtClean="0">
                <a:latin typeface="Century Gothic" panose="020B0502020202020204" pitchFamily="34" charset="0"/>
              </a:rPr>
              <a:t>Sequencing</a:t>
            </a:r>
            <a:r>
              <a:rPr lang="pl-PL" sz="1200" dirty="0" smtClean="0">
                <a:latin typeface="Century Gothic" panose="020B0502020202020204" pitchFamily="34" charset="0"/>
              </a:rPr>
              <a:t> Batch </a:t>
            </a:r>
            <a:r>
              <a:rPr lang="pl-PL" sz="1200" dirty="0" err="1" smtClean="0">
                <a:latin typeface="Century Gothic" panose="020B0502020202020204" pitchFamily="34" charset="0"/>
              </a:rPr>
              <a:t>Reactor</a:t>
            </a:r>
            <a:r>
              <a:rPr lang="pl-PL" sz="1200" dirty="0" smtClean="0">
                <a:latin typeface="Century Gothic" panose="020B0502020202020204" pitchFamily="34" charset="0"/>
              </a:rPr>
              <a:t>).</a:t>
            </a:r>
          </a:p>
          <a:p>
            <a:pPr marL="0" lvl="0" indent="0" algn="just">
              <a:spcAft>
                <a:spcPts val="600"/>
              </a:spcAft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Dla obu </a:t>
            </a:r>
            <a:r>
              <a:rPr lang="pl-PL" sz="1200" dirty="0">
                <a:latin typeface="Century Gothic" panose="020B0502020202020204" pitchFamily="34" charset="0"/>
              </a:rPr>
              <a:t>systemów możliwe jest przygotowanie modułu beztlenowej utylizacji i stabilizacji osadu. Zbiornik reaktora może być osadzony w gruncie jako zagłębiony lub wyniesiony ponad powierzchnię gruntu. </a:t>
            </a:r>
            <a:endParaRPr lang="pl-PL" sz="1200" dirty="0" smtClean="0">
              <a:latin typeface="Century Gothic" panose="020B0502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Zalety technologii ELA: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prosta budowa i obsługa,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energochłonność na oczyszczenie 1 m3 ścieków poniżej 0,55 kWh,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rozbudowy oczyszczalni poprzez dostawienie modułów,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pełna automatyka pracy części mechanicznej i biologicznej oraz możliwość zdalnego monitorowania pracy oczyszczalni.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lvl="0" indent="0" algn="just">
              <a:buNone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1825" r="1134" b="2079"/>
          <a:stretch/>
        </p:blipFill>
        <p:spPr bwMode="auto">
          <a:xfrm>
            <a:off x="2105208" y="1870809"/>
            <a:ext cx="3394757" cy="223733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Grafika 28">
            <a:extLst>
              <a:ext uri="{FF2B5EF4-FFF2-40B4-BE49-F238E27FC236}">
                <a16:creationId xmlns="" xmlns:a16="http://schemas.microsoft.com/office/drawing/2014/main" id="{2763F305-F72A-497E-BA75-B23643419528}"/>
              </a:ext>
            </a:extLst>
          </p:cNvPr>
          <p:cNvSpPr/>
          <p:nvPr/>
        </p:nvSpPr>
        <p:spPr>
          <a:xfrm>
            <a:off x="2105208" y="4322130"/>
            <a:ext cx="3450497" cy="1973433"/>
          </a:xfrm>
          <a:prstGeom prst="rect">
            <a:avLst/>
          </a:prstGeom>
          <a:blipFill dpi="0" rotWithShape="0">
            <a:blip r:embed="rId5"/>
            <a:srcRect/>
            <a:stretch>
              <a:fillRect l="-1000" t="-1000" r="-1000" b="-1000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5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09" y="1106851"/>
            <a:ext cx="2874616" cy="2155963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32" y="4737714"/>
            <a:ext cx="1847646" cy="1140194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56" y="1910887"/>
            <a:ext cx="2551461" cy="598351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68" y="4477111"/>
            <a:ext cx="1052342" cy="1595860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44" y="2791916"/>
            <a:ext cx="2622187" cy="125043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00" y="2791916"/>
            <a:ext cx="1827251" cy="1365824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22" y="3279677"/>
            <a:ext cx="2044705" cy="743529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73" y="4389986"/>
            <a:ext cx="2411650" cy="497952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50" y="5432624"/>
            <a:ext cx="2333394" cy="668275"/>
          </a:xfrm>
          <a:prstGeom prst="rect">
            <a:avLst/>
          </a:prstGeom>
        </p:spPr>
      </p:pic>
      <p:pic>
        <p:nvPicPr>
          <p:cNvPr id="30" name="Obraz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48" y="2888940"/>
            <a:ext cx="1145053" cy="114505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89" y="1641187"/>
            <a:ext cx="1080234" cy="132506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34" y="4747618"/>
            <a:ext cx="1859104" cy="757739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6387738" y="490104"/>
            <a:ext cx="5471664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KLIENCI ZAKŁADU – AKTUALNE ZLECENIA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9" name="Grupa 18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25" name="Grupa 24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34" name="Łącznik prosty 33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34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36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37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38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Łącznik prosty 39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Łącznik prosty 40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Łącznik prosty 41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Łącznik prosty 42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Łącznik prosty 43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Łącznik prosty 44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Łącznik prosty 45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32" name="Łącznik prosty 31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ole tekstowe 32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6013202" y="2446653"/>
            <a:ext cx="2885417" cy="246116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Otwock, Zastawki oraz deflektor</a:t>
            </a:r>
            <a:endParaRPr lang="en-GB" sz="1100" kern="4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9306583" y="6262993"/>
            <a:ext cx="2885417" cy="246116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Kiełczewo, Zastawki, elementy </a:t>
            </a:r>
            <a:r>
              <a:rPr lang="pl-PL" sz="1100" kern="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k</a:t>
            </a: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onstrukcji stalowej ze stali nierdzewnej</a:t>
            </a:r>
            <a:endParaRPr lang="en-GB" sz="1100" kern="4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0" name="pole tekstowe 49"/>
          <p:cNvSpPr txBox="1"/>
          <p:nvPr/>
        </p:nvSpPr>
        <p:spPr>
          <a:xfrm>
            <a:off x="5646232" y="5698031"/>
            <a:ext cx="1996735" cy="14099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Raciąż, Krata schodkowa </a:t>
            </a:r>
            <a:b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i </a:t>
            </a:r>
            <a:r>
              <a:rPr lang="pl-PL" sz="1100" kern="400" dirty="0" err="1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prasopłuczka</a:t>
            </a:r>
            <a:endParaRPr lang="en-GB" sz="1100" kern="4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2252898" y="4942068"/>
            <a:ext cx="2885417" cy="246116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Łazy, Konstrukcje </a:t>
            </a:r>
            <a:endParaRPr lang="en-GB" sz="1100" kern="4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7334186" y="5593430"/>
            <a:ext cx="2885417" cy="246116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Ulanów, napowietrzanie</a:t>
            </a:r>
            <a:endParaRPr lang="en-GB" sz="1100" kern="4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3" name="pole tekstowe 52"/>
          <p:cNvSpPr txBox="1"/>
          <p:nvPr/>
        </p:nvSpPr>
        <p:spPr>
          <a:xfrm>
            <a:off x="2151938" y="3736472"/>
            <a:ext cx="2885417" cy="246116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Mała Nieszawka, napowietrzanie</a:t>
            </a:r>
          </a:p>
          <a:p>
            <a:pPr algn="ctr" fontAlgn="auto">
              <a:spcAft>
                <a:spcPts val="0"/>
              </a:spcAft>
            </a:pPr>
            <a:r>
              <a:rPr lang="pl-PL" sz="1100" kern="4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Toruń zastawki kanałowe</a:t>
            </a:r>
            <a:endParaRPr lang="en-GB" sz="1100" kern="4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srgbClr val="1F4531"/>
                </a:solidFill>
              </a:rPr>
              <a:pPr/>
              <a:t>19</a:t>
            </a:fld>
            <a:endParaRPr lang="pl-PL" dirty="0">
              <a:solidFill>
                <a:srgbClr val="1F453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05781" y="2484093"/>
            <a:ext cx="499732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100" b="1" dirty="0">
                <a:latin typeface="Century Gothic" panose="020B0502020202020204" pitchFamily="34" charset="0"/>
              </a:rPr>
              <a:t>Zakres </a:t>
            </a:r>
            <a:r>
              <a:rPr lang="pl-PL" sz="1100" b="1" dirty="0" smtClean="0">
                <a:latin typeface="Century Gothic" panose="020B0502020202020204" pitchFamily="34" charset="0"/>
              </a:rPr>
              <a:t>dostaw zakładu:</a:t>
            </a:r>
            <a:endParaRPr lang="pl-PL" sz="1100" b="1" dirty="0">
              <a:latin typeface="Century Gothic" panose="020B0502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 radialny na osadniki wstępne o średnicy D = 30 m. </a:t>
            </a:r>
            <a:br>
              <a:rPr lang="pl-PL" sz="1100" dirty="0">
                <a:latin typeface="Century Gothic" panose="020B0502020202020204" pitchFamily="34" charset="0"/>
              </a:rPr>
            </a:br>
            <a:r>
              <a:rPr lang="pl-PL" sz="1100" dirty="0">
                <a:latin typeface="Century Gothic" panose="020B0502020202020204" pitchFamily="34" charset="0"/>
              </a:rPr>
              <a:t>z układem odprowadzania ciał pływających, </a:t>
            </a:r>
            <a:r>
              <a:rPr lang="pl-PL" sz="1100" dirty="0" err="1">
                <a:latin typeface="Century Gothic" panose="020B0502020202020204" pitchFamily="34" charset="0"/>
              </a:rPr>
              <a:t>dogarnianiem</a:t>
            </a:r>
            <a:r>
              <a:rPr lang="pl-PL" sz="1100" dirty="0">
                <a:latin typeface="Century Gothic" panose="020B0502020202020204" pitchFamily="34" charset="0"/>
              </a:rPr>
              <a:t> osadu oraz układem koryt i przelewów -  2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 radialny na osadniki wtórne o średnicy D = 40 m. </a:t>
            </a:r>
            <a:br>
              <a:rPr lang="pl-PL" sz="1100" dirty="0">
                <a:latin typeface="Century Gothic" panose="020B0502020202020204" pitchFamily="34" charset="0"/>
              </a:rPr>
            </a:br>
            <a:r>
              <a:rPr lang="pl-PL" sz="1100" dirty="0">
                <a:latin typeface="Century Gothic" panose="020B0502020202020204" pitchFamily="34" charset="0"/>
              </a:rPr>
              <a:t>z układem odprowadzania ciał pływających, </a:t>
            </a:r>
            <a:r>
              <a:rPr lang="pl-PL" sz="1100" dirty="0" err="1">
                <a:latin typeface="Century Gothic" panose="020B0502020202020204" pitchFamily="34" charset="0"/>
              </a:rPr>
              <a:t>dogarnianiem</a:t>
            </a:r>
            <a:r>
              <a:rPr lang="pl-PL" sz="1100" dirty="0">
                <a:latin typeface="Century Gothic" panose="020B0502020202020204" pitchFamily="34" charset="0"/>
              </a:rPr>
              <a:t> osadu oraz układem koryt i przelewów  - 2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 piasku dla piaskownika napowietrzanego o wymiarach 7610 x 1000  mm – 1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Mieszadło prętowe wolnoobrotowe dla zagęszczacza osadu </a:t>
            </a:r>
            <a:br>
              <a:rPr lang="pl-PL" sz="1100" dirty="0">
                <a:latin typeface="Century Gothic" panose="020B0502020202020204" pitchFamily="34" charset="0"/>
              </a:rPr>
            </a:br>
            <a:r>
              <a:rPr lang="pl-PL" sz="1100" dirty="0">
                <a:latin typeface="Century Gothic" panose="020B0502020202020204" pitchFamily="34" charset="0"/>
              </a:rPr>
              <a:t>o średnicy    D = 9 m. - 1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Krata ręczna - 1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Zastawki naścienne, przelewowe, uchylne o wymiarach od 500 x 500 do 1000 x 1000 – razem 23 szt.</a:t>
            </a:r>
          </a:p>
        </p:txBody>
      </p:sp>
      <p:pic>
        <p:nvPicPr>
          <p:cNvPr id="7" name="Picture 1" descr="H:\EKOLOG\DZIAŁY\5_DMiS\1_SEKCJA MARKETINGU\4 Zdjęcia\Zdjęcia z realizacji projektów\Andrychów\Andrychów_HR\Andrychów_gotowe\Ekolog_Andrychów_raw (130).JPG"/>
          <p:cNvPicPr>
            <a:picLocks noChangeAspect="1" noChangeArrowheads="1"/>
          </p:cNvPicPr>
          <p:nvPr/>
        </p:nvPicPr>
        <p:blipFill rotWithShape="1">
          <a:blip r:embed="rId2"/>
          <a:srcRect l="24796" r="8121"/>
          <a:stretch/>
        </p:blipFill>
        <p:spPr bwMode="auto">
          <a:xfrm>
            <a:off x="7541076" y="2484093"/>
            <a:ext cx="4027488" cy="388937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sp>
        <p:nvSpPr>
          <p:cNvPr id="8" name="pole tekstowe 7"/>
          <p:cNvSpPr txBox="1"/>
          <p:nvPr/>
        </p:nvSpPr>
        <p:spPr>
          <a:xfrm>
            <a:off x="6387738" y="490104"/>
            <a:ext cx="5471664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WYBRANE REFERENCJE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0" name="Grupa 9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4" name="Łącznik prosty 13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Łącznik prosty 14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15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2" name="Łącznik prosty 11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ole tekstowe 12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1942495" y="1831041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ANDRYCHÓW, POLSKA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7541076" y="1719822"/>
            <a:ext cx="6088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l-PL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Okres realizacji: </a:t>
            </a:r>
            <a:r>
              <a:rPr lang="pl-PL" sz="1200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2013 - 2015</a:t>
            </a:r>
            <a:endParaRPr lang="pl-PL" sz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l-PL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Przepustowość</a:t>
            </a:r>
            <a:r>
              <a:rPr lang="en-US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sz="1200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13 275 m3/d</a:t>
            </a:r>
          </a:p>
        </p:txBody>
      </p:sp>
    </p:spTree>
    <p:extLst>
      <p:ext uri="{BB962C8B-B14F-4D97-AF65-F5344CB8AC3E}">
        <p14:creationId xmlns:p14="http://schemas.microsoft.com/office/powerpoint/2010/main" val="21189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="" xmlns:a16="http://schemas.microsoft.com/office/drawing/2014/main" id="{EECC2CFB-0F2C-4ACB-B807-5419A2238F44}"/>
              </a:ext>
            </a:extLst>
          </p:cNvPr>
          <p:cNvSpPr txBox="1">
            <a:spLocks/>
          </p:cNvSpPr>
          <p:nvPr/>
        </p:nvSpPr>
        <p:spPr bwMode="auto">
          <a:xfrm>
            <a:off x="5394731" y="3708535"/>
            <a:ext cx="6828646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GB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2028860" y="1941931"/>
            <a:ext cx="313631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  <a:t>Posiadamy 20 lat doświadczenia </a:t>
            </a:r>
            <a:b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</a:br>
            <a: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  <a:t>w produkcji urządzeń w </a:t>
            </a:r>
            <a:r>
              <a:rPr lang="pl-PL" sz="1200" dirty="0">
                <a:latin typeface="Century Gothic" panose="020B0502020202020204" pitchFamily="34" charset="0"/>
                <a:cs typeface="Calibri Light" panose="020F0302020204030204" pitchFamily="34" charset="0"/>
              </a:rPr>
              <a:t>dziedzinie </a:t>
            </a:r>
            <a: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  <a:t>gospodarki wodno-ściekowej</a:t>
            </a:r>
            <a:r>
              <a:rPr lang="pl-PL" sz="1200" dirty="0">
                <a:latin typeface="Century Gothic" panose="020B0502020202020204" pitchFamily="34" charset="0"/>
                <a:cs typeface="Calibri Light" panose="020F0302020204030204" pitchFamily="34" charset="0"/>
              </a:rPr>
              <a:t>. </a:t>
            </a:r>
            <a:endParaRPr lang="pl-PL" sz="1200" dirty="0" smtClean="0"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  <a:t>Od 1999 roku produkujemy wyposażenie dla oczyszczalni ścieków, początkowo jako spółka Prodeko, będąca w grupie EKOLOG, po jej sprzedaży jako EKOLOG, w nowo wybudowanej i nowocześnie wyposażonej hali prodykcyjnej </a:t>
            </a:r>
            <a:b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</a:br>
            <a: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  <a:t>o powierzchni 2500 m2.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200" dirty="0" smtClean="0">
                <a:latin typeface="Century Gothic" panose="020B0502020202020204" pitchFamily="34" charset="0"/>
                <a:cs typeface="Calibri Light" panose="020F0302020204030204" pitchFamily="34" charset="0"/>
              </a:rPr>
              <a:t>Od dnia 25.09.2018 właścicielem zakładu jest spółka Smart Waste Technologies</a:t>
            </a:r>
            <a:endParaRPr lang="pl-PL" sz="1200" dirty="0"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l-PL" sz="1200" dirty="0" smtClean="0">
              <a:latin typeface="Century Gothic" panose="020B0502020202020204" pitchFamily="34" charset="0"/>
              <a:cs typeface="Calibri Light" panose="020F030202020403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l-PL" sz="1200" b="1" dirty="0">
              <a:latin typeface="Century Gothic" panose="020B0502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Grafika 28">
            <a:extLst>
              <a:ext uri="{FF2B5EF4-FFF2-40B4-BE49-F238E27FC236}">
                <a16:creationId xmlns="" xmlns:a16="http://schemas.microsoft.com/office/drawing/2014/main" id="{398CF0A8-D8F9-47AB-AF86-FBB7B1122F4E}"/>
              </a:ext>
            </a:extLst>
          </p:cNvPr>
          <p:cNvSpPr/>
          <p:nvPr/>
        </p:nvSpPr>
        <p:spPr>
          <a:xfrm>
            <a:off x="5413772" y="1982131"/>
            <a:ext cx="2882834" cy="1599508"/>
          </a:xfrm>
          <a:prstGeom prst="rect">
            <a:avLst/>
          </a:prstGeom>
          <a:blipFill dpi="0" rotWithShape="0">
            <a:blip r:embed="rId2"/>
            <a:srcRect/>
            <a:stretch>
              <a:fillRect l="-10000" t="-2000" r="-1000" b="-25000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Grafika 28">
            <a:extLst>
              <a:ext uri="{FF2B5EF4-FFF2-40B4-BE49-F238E27FC236}">
                <a16:creationId xmlns="" xmlns:a16="http://schemas.microsoft.com/office/drawing/2014/main" id="{398CF0A8-D8F9-47AB-AF86-FBB7B1122F4E}"/>
              </a:ext>
            </a:extLst>
          </p:cNvPr>
          <p:cNvSpPr/>
          <p:nvPr/>
        </p:nvSpPr>
        <p:spPr>
          <a:xfrm>
            <a:off x="8646921" y="1982131"/>
            <a:ext cx="2882834" cy="1599508"/>
          </a:xfrm>
          <a:prstGeom prst="rect">
            <a:avLst/>
          </a:prstGeom>
          <a:blipFill dpi="0" rotWithShape="0">
            <a:blip r:embed="rId3"/>
            <a:srcRect/>
            <a:stretch>
              <a:fillRect l="-10000" t="-2000" r="-1000" b="-25000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493878" y="490104"/>
            <a:ext cx="4365523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DOŚWIADCZENIE PRODUKCYJNE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3" name="Grupa 12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9" name="Łącznik prosty 18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34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7" name="Łącznik prosty 16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ole tekstowe 17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pic>
        <p:nvPicPr>
          <p:cNvPr id="36" name="Picture 2" descr="H:\EKOLOG\DZIAŁY\5_DMiS\1_SEKCJA MARKETINGU\4 Zdjęcia\Zdjęcia Hali z lotu ptaka\EKOLOG_foty\podglad RGB\GOPR0040 (0;06;58;45).png"/>
          <p:cNvPicPr>
            <a:picLocks noChangeAspect="1" noChangeArrowheads="1"/>
          </p:cNvPicPr>
          <p:nvPr/>
        </p:nvPicPr>
        <p:blipFill rotWithShape="1">
          <a:blip r:embed="rId5"/>
          <a:srcRect l="3966" b="30622"/>
          <a:stretch/>
        </p:blipFill>
        <p:spPr bwMode="auto">
          <a:xfrm>
            <a:off x="5394730" y="3773201"/>
            <a:ext cx="6123901" cy="2487878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8474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srgbClr val="1F4531"/>
                </a:solidFill>
              </a:rPr>
              <a:pPr/>
              <a:t>20</a:t>
            </a:fld>
            <a:endParaRPr lang="pl-PL" dirty="0">
              <a:solidFill>
                <a:srgbClr val="1F4531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2067130" y="2307375"/>
            <a:ext cx="9144000" cy="4147391"/>
            <a:chOff x="-98974" y="1137642"/>
            <a:chExt cx="9144000" cy="4147391"/>
          </a:xfrm>
        </p:grpSpPr>
        <p:pic>
          <p:nvPicPr>
            <p:cNvPr id="8" name="Picture 2" descr="H:\EKOLOG\DZIAŁY\5_DMiS\1_SEKCJA MARKETINGU\4 Zdjęcia\Zdjęcia z realizacji projektów\Andrychów\Andrychów_HR\Andrychów_gotowe\Ekolog_Andrychów_raw (190).JPG"/>
            <p:cNvPicPr>
              <a:picLocks noChangeAspect="1" noChangeArrowheads="1"/>
            </p:cNvPicPr>
            <p:nvPr/>
          </p:nvPicPr>
          <p:blipFill rotWithShape="1">
            <a:blip r:embed="rId2"/>
            <a:srcRect t="24827" b="10751"/>
            <a:stretch/>
          </p:blipFill>
          <p:spPr bwMode="auto">
            <a:xfrm>
              <a:off x="-91047" y="1137642"/>
              <a:ext cx="8083025" cy="3580514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325"/>
              </a:stretch>
            </a:blip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</p:pic>
        <p:sp>
          <p:nvSpPr>
            <p:cNvPr id="9" name="Prostokąt 6"/>
            <p:cNvSpPr>
              <a:spLocks noChangeArrowheads="1"/>
            </p:cNvSpPr>
            <p:nvPr/>
          </p:nvSpPr>
          <p:spPr bwMode="auto">
            <a:xfrm>
              <a:off x="-98974" y="4854146"/>
              <a:ext cx="9144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100" dirty="0">
                  <a:latin typeface="Century Gothic" panose="020B0502020202020204" pitchFamily="34" charset="0"/>
                  <a:cs typeface="Segoe UI" pitchFamily="34" charset="0"/>
                  <a:sym typeface="Symbol" pitchFamily="18" charset="2"/>
                </a:rPr>
                <a:t>Zgarniacz radialny na osadniki wstępne o średnicy D = 30 m. z układem odprowadzania ciał pływających, </a:t>
              </a:r>
              <a:r>
                <a:rPr lang="pl-PL" altLang="pl-PL" sz="1100" dirty="0" err="1">
                  <a:latin typeface="Century Gothic" panose="020B0502020202020204" pitchFamily="34" charset="0"/>
                  <a:cs typeface="Segoe UI" pitchFamily="34" charset="0"/>
                  <a:sym typeface="Symbol" pitchFamily="18" charset="2"/>
                </a:rPr>
                <a:t>dogarnianiem</a:t>
              </a:r>
              <a:r>
                <a:rPr lang="pl-PL" altLang="pl-PL" sz="1100" dirty="0">
                  <a:latin typeface="Century Gothic" panose="020B0502020202020204" pitchFamily="34" charset="0"/>
                  <a:cs typeface="Segoe UI" pitchFamily="34" charset="0"/>
                  <a:sym typeface="Symbol" pitchFamily="18" charset="2"/>
                </a:rPr>
                <a:t> osadu oraz układem koryt i przelewów. </a:t>
              </a:r>
              <a:endParaRPr lang="pl-PL" altLang="pl-PL" sz="1100" dirty="0">
                <a:latin typeface="Century Gothic" panose="020B0502020202020204" pitchFamily="34" charset="0"/>
                <a:cs typeface="Segoe UI" pitchFamily="34" charset="0"/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1" name="Grupa 10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5" name="Łącznik prosty 14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15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3" name="Łącznik prosty 12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2005781" y="1660396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ANDRYCHÓW, POLSKA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</p:spTree>
    <p:extLst>
      <p:ext uri="{BB962C8B-B14F-4D97-AF65-F5344CB8AC3E}">
        <p14:creationId xmlns:p14="http://schemas.microsoft.com/office/powerpoint/2010/main" val="35553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srgbClr val="1F4531"/>
                </a:solidFill>
              </a:rPr>
              <a:pPr/>
              <a:t>21</a:t>
            </a:fld>
            <a:endParaRPr lang="pl-PL" dirty="0">
              <a:solidFill>
                <a:srgbClr val="1F4531"/>
              </a:solidFill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2067130" y="2433511"/>
            <a:ext cx="9144000" cy="3409190"/>
            <a:chOff x="74717" y="1196753"/>
            <a:chExt cx="9144000" cy="3409190"/>
          </a:xfrm>
        </p:grpSpPr>
        <p:sp>
          <p:nvSpPr>
            <p:cNvPr id="9" name="Prostokąt 6"/>
            <p:cNvSpPr>
              <a:spLocks noChangeArrowheads="1"/>
            </p:cNvSpPr>
            <p:nvPr/>
          </p:nvSpPr>
          <p:spPr bwMode="auto">
            <a:xfrm>
              <a:off x="74717" y="4344333"/>
              <a:ext cx="91440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100" dirty="0">
                  <a:latin typeface="Century Gothic" panose="020B0502020202020204" pitchFamily="34" charset="0"/>
                  <a:cs typeface="Segoe UI" pitchFamily="34" charset="0"/>
                  <a:sym typeface="Symbol" pitchFamily="18" charset="2"/>
                </a:rPr>
                <a:t>Zgarniacz piasku dla piaskownika napowietrzanego o wymiarach 7610 x 1000  mm.</a:t>
              </a:r>
            </a:p>
          </p:txBody>
        </p:sp>
        <p:pic>
          <p:nvPicPr>
            <p:cNvPr id="7" name="Picture 2" descr="H:\EKOLOG\DZIAŁY\5_DMiS\1_SEKCJA MARKETINGU\4 Zdjęcia\Zdjęcia z realizacji projektów\Andrychów\Andrychów_sesja zdjęciowa_07.2015\HR\Andrychów_gotowe_2\Ekolog_Andrychów_raw (82).JPG"/>
            <p:cNvPicPr>
              <a:picLocks noChangeAspect="1" noChangeArrowheads="1"/>
            </p:cNvPicPr>
            <p:nvPr/>
          </p:nvPicPr>
          <p:blipFill rotWithShape="1">
            <a:blip r:embed="rId2"/>
            <a:srcRect l="18942" t="29266" r="13111" b="35954"/>
            <a:stretch/>
          </p:blipFill>
          <p:spPr bwMode="auto">
            <a:xfrm>
              <a:off x="119270" y="1196753"/>
              <a:ext cx="8860636" cy="3024336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325"/>
              </a:stretch>
            </a:blip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</p:pic>
      </p:grpSp>
      <p:grpSp>
        <p:nvGrpSpPr>
          <p:cNvPr id="10" name="Grupa 9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1" name="Grupa 10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5" name="Łącznik prosty 14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15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3" name="Łącznik prosty 12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2005781" y="1660396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ANDRYCHÓW, POLSKA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</p:spTree>
    <p:extLst>
      <p:ext uri="{BB962C8B-B14F-4D97-AF65-F5344CB8AC3E}">
        <p14:creationId xmlns:p14="http://schemas.microsoft.com/office/powerpoint/2010/main" val="29295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srgbClr val="1F4531"/>
                </a:solidFill>
              </a:rPr>
              <a:pPr/>
              <a:t>22</a:t>
            </a:fld>
            <a:endParaRPr lang="pl-PL" dirty="0">
              <a:solidFill>
                <a:srgbClr val="1F4531"/>
              </a:solidFill>
            </a:endParaRPr>
          </a:p>
        </p:txBody>
      </p:sp>
      <p:sp>
        <p:nvSpPr>
          <p:cNvPr id="9" name="Prostokąt 6"/>
          <p:cNvSpPr>
            <a:spLocks noChangeArrowheads="1"/>
          </p:cNvSpPr>
          <p:nvPr/>
        </p:nvSpPr>
        <p:spPr bwMode="auto">
          <a:xfrm>
            <a:off x="2075057" y="6170607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Zgarniacz radialny na osadniki wtórne o średnicy D = 40 m. z układem odprowadzania ciał pływających, </a:t>
            </a:r>
            <a:r>
              <a:rPr lang="pl-PL" altLang="pl-PL" sz="1100" dirty="0" err="1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dogarnianiem</a:t>
            </a:r>
            <a:r>
              <a:rPr lang="pl-PL" altLang="pl-PL" sz="1100" dirty="0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 osadu oraz układem koryt i przelewów.</a:t>
            </a:r>
          </a:p>
        </p:txBody>
      </p:sp>
      <p:pic>
        <p:nvPicPr>
          <p:cNvPr id="10" name="Picture 2" descr="H:\EKOLOG\DZIAŁY\5_DMiS\1_SEKCJA MARKETINGU\4 Zdjęcia\Zdjęcia z realizacji projektów\Andrychów\Andrychów_sesja zdjęciowa_07.2015\HR\Andrychów_gotowe_2\Ekolog_Andrychów_raw (307).JPG"/>
          <p:cNvPicPr>
            <a:picLocks noChangeAspect="1" noChangeArrowheads="1"/>
          </p:cNvPicPr>
          <p:nvPr/>
        </p:nvPicPr>
        <p:blipFill rotWithShape="1">
          <a:blip r:embed="rId2"/>
          <a:srcRect t="28185" b="5997"/>
          <a:stretch/>
        </p:blipFill>
        <p:spPr bwMode="auto">
          <a:xfrm>
            <a:off x="2086860" y="2323131"/>
            <a:ext cx="8951454" cy="378510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6" name="Łącznik prosty 15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4" name="Łącznik prosty 13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0" name="pole tekstowe 29"/>
          <p:cNvSpPr txBox="1"/>
          <p:nvPr/>
        </p:nvSpPr>
        <p:spPr>
          <a:xfrm>
            <a:off x="2005781" y="1660396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ANDRYCHÓW, POLSKA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</p:spTree>
    <p:extLst>
      <p:ext uri="{BB962C8B-B14F-4D97-AF65-F5344CB8AC3E}">
        <p14:creationId xmlns:p14="http://schemas.microsoft.com/office/powerpoint/2010/main" val="11937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005781" y="2540910"/>
            <a:ext cx="4464496" cy="3614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100" b="1" dirty="0">
                <a:latin typeface="Century Gothic" panose="020B0502020202020204" pitchFamily="34" charset="0"/>
              </a:rPr>
              <a:t>Zakres dostaw </a:t>
            </a:r>
            <a:r>
              <a:rPr lang="pl-PL" sz="1100" b="1" dirty="0" smtClean="0">
                <a:latin typeface="Century Gothic" panose="020B0502020202020204" pitchFamily="34" charset="0"/>
              </a:rPr>
              <a:t>zakładu:</a:t>
            </a:r>
            <a:endParaRPr lang="pl-PL" sz="1100" b="1" dirty="0">
              <a:latin typeface="Century Gothic" panose="020B0502020202020204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 radialny na osadniki wstępne o średnicy D = 24 m. </a:t>
            </a:r>
            <a:br>
              <a:rPr lang="pl-PL" sz="1100" dirty="0">
                <a:latin typeface="Century Gothic" panose="020B0502020202020204" pitchFamily="34" charset="0"/>
              </a:rPr>
            </a:br>
            <a:r>
              <a:rPr lang="pl-PL" sz="1100" dirty="0">
                <a:latin typeface="Century Gothic" panose="020B0502020202020204" pitchFamily="34" charset="0"/>
              </a:rPr>
              <a:t>z układem odprowadzania ciał pływających, </a:t>
            </a:r>
            <a:r>
              <a:rPr lang="pl-PL" sz="1100" dirty="0" err="1">
                <a:latin typeface="Century Gothic" panose="020B0502020202020204" pitchFamily="34" charset="0"/>
              </a:rPr>
              <a:t>dogarnianiem</a:t>
            </a:r>
            <a:r>
              <a:rPr lang="pl-PL" sz="1100" dirty="0">
                <a:latin typeface="Century Gothic" panose="020B0502020202020204" pitchFamily="34" charset="0"/>
              </a:rPr>
              <a:t> osadu oraz układem koryt i przelewów -  2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 radialny na osadniki wtórne o średnicy D = 24 m. </a:t>
            </a:r>
            <a:br>
              <a:rPr lang="pl-PL" sz="1100" dirty="0">
                <a:latin typeface="Century Gothic" panose="020B0502020202020204" pitchFamily="34" charset="0"/>
              </a:rPr>
            </a:br>
            <a:r>
              <a:rPr lang="pl-PL" sz="1100" dirty="0">
                <a:latin typeface="Century Gothic" panose="020B0502020202020204" pitchFamily="34" charset="0"/>
              </a:rPr>
              <a:t>z układem odprowadzania ciał pływających, </a:t>
            </a:r>
            <a:r>
              <a:rPr lang="pl-PL" sz="1100" dirty="0" err="1">
                <a:latin typeface="Century Gothic" panose="020B0502020202020204" pitchFamily="34" charset="0"/>
              </a:rPr>
              <a:t>dogarnianiem</a:t>
            </a:r>
            <a:r>
              <a:rPr lang="pl-PL" sz="1100" dirty="0">
                <a:latin typeface="Century Gothic" panose="020B0502020202020204" pitchFamily="34" charset="0"/>
              </a:rPr>
              <a:t> osadu oraz układem koryt i przelewów  - 2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 radialny na osadniki wtórne o średnicy D = 30 m. </a:t>
            </a:r>
            <a:br>
              <a:rPr lang="pl-PL" sz="1100" dirty="0">
                <a:latin typeface="Century Gothic" panose="020B0502020202020204" pitchFamily="34" charset="0"/>
              </a:rPr>
            </a:br>
            <a:r>
              <a:rPr lang="pl-PL" sz="1100" dirty="0">
                <a:latin typeface="Century Gothic" panose="020B0502020202020204" pitchFamily="34" charset="0"/>
              </a:rPr>
              <a:t>z układem odprowadzania ciał pływających, </a:t>
            </a:r>
            <a:r>
              <a:rPr lang="pl-PL" sz="1100" dirty="0" err="1">
                <a:latin typeface="Century Gothic" panose="020B0502020202020204" pitchFamily="34" charset="0"/>
              </a:rPr>
              <a:t>dogarnianiem</a:t>
            </a:r>
            <a:r>
              <a:rPr lang="pl-PL" sz="1100" dirty="0">
                <a:latin typeface="Century Gothic" panose="020B0502020202020204" pitchFamily="34" charset="0"/>
              </a:rPr>
              <a:t> osadu oraz układem koryt i przelewów  - 3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 piasku dla piaskownika napowietrzanego o wymiarach 3300 x 1380 cm – 2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Zastawki naścienne, przelewowe, uchylne o wymiarach od 850 x 550 do 1800 x 1250 – razem 22 szt.</a:t>
            </a:r>
          </a:p>
        </p:txBody>
      </p:sp>
      <p:pic>
        <p:nvPicPr>
          <p:cNvPr id="9" name="Picture 5" descr="H:\EKOLOG\DZIAŁY\5_DMiS\1_SEKCJA MARKETINGU\4 Zdjęcia\Zdjęcia z realizacji projektów\Ivano-Frankovsk\Sesja z lotu ptaka\G00149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11974"/>
          <a:stretch/>
        </p:blipFill>
        <p:spPr bwMode="auto">
          <a:xfrm>
            <a:off x="7284803" y="2677139"/>
            <a:ext cx="4275814" cy="3340943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sp>
        <p:nvSpPr>
          <p:cNvPr id="10" name="pole tekstowe 9"/>
          <p:cNvSpPr txBox="1"/>
          <p:nvPr/>
        </p:nvSpPr>
        <p:spPr>
          <a:xfrm>
            <a:off x="6387738" y="490104"/>
            <a:ext cx="5471664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WYBRANE REFERENCJE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6" name="Łącznik prosty 15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4" name="Łącznik prosty 13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0" name="pole tekstowe 29"/>
          <p:cNvSpPr txBox="1"/>
          <p:nvPr/>
        </p:nvSpPr>
        <p:spPr>
          <a:xfrm>
            <a:off x="1942495" y="1831041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IVANO-FRNKOWSK, UKRAINA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7195087" y="1831041"/>
            <a:ext cx="6088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l-PL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Okres realizacji: </a:t>
            </a:r>
            <a:r>
              <a:rPr lang="pl-PL" sz="1200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2012-2014</a:t>
            </a:r>
            <a:endParaRPr lang="pl-PL" sz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l-PL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Przepustowość</a:t>
            </a:r>
            <a:r>
              <a:rPr lang="en-US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sz="1200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90.000 m3/d</a:t>
            </a:r>
          </a:p>
        </p:txBody>
      </p:sp>
    </p:spTree>
    <p:extLst>
      <p:ext uri="{BB962C8B-B14F-4D97-AF65-F5344CB8AC3E}">
        <p14:creationId xmlns:p14="http://schemas.microsoft.com/office/powerpoint/2010/main" val="30108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6"/>
          <p:cNvSpPr>
            <a:spLocks noChangeArrowheads="1"/>
          </p:cNvSpPr>
          <p:nvPr/>
        </p:nvSpPr>
        <p:spPr bwMode="auto">
          <a:xfrm>
            <a:off x="2077990" y="6184929"/>
            <a:ext cx="81069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Zgarniacz radialny na osadniki wstępne o średnicy D = 24 m. z układem odprowadzania ciał pływających, </a:t>
            </a:r>
            <a:r>
              <a:rPr lang="pl-PL" altLang="pl-PL" sz="1100" dirty="0" err="1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dogarnianiem</a:t>
            </a:r>
            <a:r>
              <a:rPr lang="pl-PL" altLang="pl-PL" sz="1100" dirty="0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 osadu oraz układem koryt i przelewów. </a:t>
            </a:r>
            <a:endParaRPr lang="pl-PL" altLang="pl-PL" sz="1100" dirty="0">
              <a:latin typeface="Century Gothic" panose="020B0502020202020204" pitchFamily="34" charset="0"/>
              <a:cs typeface="Segoe UI" pitchFamily="34" charset="0"/>
            </a:endParaRPr>
          </a:p>
        </p:txBody>
      </p:sp>
      <p:pic>
        <p:nvPicPr>
          <p:cNvPr id="1026" name="Picture 2" descr="H:\EKOLOG\DZIAŁY\5_DMiS\1_SEKCJA MARKETINGU\4 Zdjęcia\Zdjęcia z realizacji projektów\Ivano-Frankovsk\IF_Zdjęcia HR\1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9" b="4395"/>
          <a:stretch/>
        </p:blipFill>
        <p:spPr bwMode="auto">
          <a:xfrm>
            <a:off x="2113558" y="2289315"/>
            <a:ext cx="7774048" cy="3803281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grpSp>
        <p:nvGrpSpPr>
          <p:cNvPr id="10" name="Grupa 9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1" name="Grupa 10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5" name="Łącznik prosty 14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15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3" name="Łącznik prosty 12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2005781" y="1660396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IVANO-FRANKOWSK, UKRAINA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</p:spTree>
    <p:extLst>
      <p:ext uri="{BB962C8B-B14F-4D97-AF65-F5344CB8AC3E}">
        <p14:creationId xmlns:p14="http://schemas.microsoft.com/office/powerpoint/2010/main" val="11896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srgbClr val="1F4531"/>
                </a:solidFill>
              </a:rPr>
              <a:pPr/>
              <a:t>25</a:t>
            </a:fld>
            <a:endParaRPr lang="pl-PL" dirty="0">
              <a:solidFill>
                <a:srgbClr val="1F4531"/>
              </a:solidFill>
            </a:endParaRPr>
          </a:p>
        </p:txBody>
      </p:sp>
      <p:sp>
        <p:nvSpPr>
          <p:cNvPr id="9" name="Prostokąt 6"/>
          <p:cNvSpPr>
            <a:spLocks noChangeArrowheads="1"/>
          </p:cNvSpPr>
          <p:nvPr/>
        </p:nvSpPr>
        <p:spPr bwMode="auto">
          <a:xfrm>
            <a:off x="2005781" y="6092596"/>
            <a:ext cx="9144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sz="1100" dirty="0">
                <a:latin typeface="Century Gothic" panose="020B0502020202020204" pitchFamily="34" charset="0"/>
              </a:rPr>
              <a:t>Zgarniacz piasku dla piaskownika napowietrzanego o wymiarach 3300 x 1380 cm</a:t>
            </a:r>
            <a:endParaRPr lang="pl-PL" altLang="pl-PL" sz="1100" dirty="0">
              <a:latin typeface="Century Gothic" panose="020B0502020202020204" pitchFamily="34" charset="0"/>
              <a:cs typeface="Segoe UI" pitchFamily="34" charset="0"/>
            </a:endParaRPr>
          </a:p>
        </p:txBody>
      </p:sp>
      <p:pic>
        <p:nvPicPr>
          <p:cNvPr id="2050" name="Picture 2" descr="H:\EKOLOG\DZIAŁY\5_DMiS\1_SEKCJA MARKETINGU\4 Zdjęcia\Zdjęcia z realizacji projektów\Ivano-Frankovsk\IF_Zdjęcia HR\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r="4785" b="19358"/>
          <a:stretch/>
        </p:blipFill>
        <p:spPr bwMode="auto">
          <a:xfrm>
            <a:off x="2067130" y="2224981"/>
            <a:ext cx="7364721" cy="371104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grpSp>
        <p:nvGrpSpPr>
          <p:cNvPr id="10" name="Grupa 9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1" name="Grupa 10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5" name="Łącznik prosty 14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15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17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3" name="Łącznik prosty 12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8" name="pole tekstowe 27"/>
          <p:cNvSpPr txBox="1"/>
          <p:nvPr/>
        </p:nvSpPr>
        <p:spPr>
          <a:xfrm>
            <a:off x="2005781" y="1660396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IVANO-FRANKOWSK, UKRAINA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</p:spTree>
    <p:extLst>
      <p:ext uri="{BB962C8B-B14F-4D97-AF65-F5344CB8AC3E}">
        <p14:creationId xmlns:p14="http://schemas.microsoft.com/office/powerpoint/2010/main" val="42429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6"/>
          <p:cNvSpPr>
            <a:spLocks noChangeArrowheads="1"/>
          </p:cNvSpPr>
          <p:nvPr/>
        </p:nvSpPr>
        <p:spPr bwMode="auto">
          <a:xfrm>
            <a:off x="2067130" y="5955164"/>
            <a:ext cx="86214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Zgarniacz radialny na osadniki wtórne o średnicy D = 24 m. z układem odprowadzania ciał pływających, </a:t>
            </a:r>
            <a:r>
              <a:rPr lang="pl-PL" altLang="pl-PL" sz="1100" dirty="0" err="1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dogarnianiem</a:t>
            </a:r>
            <a:r>
              <a:rPr lang="pl-PL" altLang="pl-PL" sz="1100" dirty="0">
                <a:latin typeface="Century Gothic" panose="020B0502020202020204" pitchFamily="34" charset="0"/>
                <a:cs typeface="Segoe UI" pitchFamily="34" charset="0"/>
                <a:sym typeface="Symbol" pitchFamily="18" charset="2"/>
              </a:rPr>
              <a:t> osadu oraz układem koryt i przelewów.</a:t>
            </a:r>
          </a:p>
        </p:txBody>
      </p:sp>
      <p:pic>
        <p:nvPicPr>
          <p:cNvPr id="3074" name="Picture 2" descr="H:\EKOLOG\DZIAŁY\5_DMiS\1_SEKCJA MARKETINGU\4 Zdjęcia\Zdjęcia z realizacji projektów\Ivano-Frankovsk\IF_Zdjęcia HR\1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12708"/>
          <a:stretch/>
        </p:blipFill>
        <p:spPr bwMode="auto">
          <a:xfrm>
            <a:off x="2110143" y="2215609"/>
            <a:ext cx="8345964" cy="363155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grpSp>
        <p:nvGrpSpPr>
          <p:cNvPr id="10" name="Grupa 9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1" name="Grupa 10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5" name="Łącznik prosty 14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15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17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3" name="Łącznik prosty 12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8" name="pole tekstowe 27"/>
          <p:cNvSpPr txBox="1"/>
          <p:nvPr/>
        </p:nvSpPr>
        <p:spPr>
          <a:xfrm>
            <a:off x="2005781" y="1660396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IVANO-FRANKOWSK, UKRAINA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Przebudowa oczyszczalni ścieków</a:t>
            </a:r>
          </a:p>
        </p:txBody>
      </p:sp>
    </p:spTree>
    <p:extLst>
      <p:ext uri="{BB962C8B-B14F-4D97-AF65-F5344CB8AC3E}">
        <p14:creationId xmlns:p14="http://schemas.microsoft.com/office/powerpoint/2010/main" val="17386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2053705" y="2528478"/>
            <a:ext cx="4702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100" b="1" dirty="0">
                <a:latin typeface="Century Gothic" panose="020B0502020202020204" pitchFamily="34" charset="0"/>
              </a:rPr>
              <a:t>Zakres dostaw urządzeń </a:t>
            </a:r>
            <a:r>
              <a:rPr lang="pl-PL" sz="1100" b="1" dirty="0" smtClean="0">
                <a:latin typeface="Century Gothic" panose="020B0502020202020204" pitchFamily="34" charset="0"/>
              </a:rPr>
              <a:t>zakładu:</a:t>
            </a:r>
            <a:endParaRPr lang="pl-PL" sz="1100" b="1" dirty="0"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>
                <a:latin typeface="Century Gothic" panose="020B0502020202020204" pitchFamily="34" charset="0"/>
              </a:rPr>
              <a:t>Zgarniacze </a:t>
            </a:r>
            <a:r>
              <a:rPr lang="pl-PL" sz="1100" dirty="0" smtClean="0">
                <a:latin typeface="Century Gothic" panose="020B0502020202020204" pitchFamily="34" charset="0"/>
              </a:rPr>
              <a:t>radialne na </a:t>
            </a:r>
            <a:r>
              <a:rPr lang="pl-PL" sz="1100" dirty="0">
                <a:latin typeface="Century Gothic" panose="020B0502020202020204" pitchFamily="34" charset="0"/>
              </a:rPr>
              <a:t>osadniki wtórne o średnicy D = 40 m, ze zgrzebłem wspomagającym, wyposażone w szczotki bieżni, lej zrzutowy części pływających – 2 </a:t>
            </a:r>
            <a:r>
              <a:rPr lang="pl-PL" sz="1100" dirty="0" err="1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. </a:t>
            </a:r>
            <a:endParaRPr lang="pl-PL" sz="1100" dirty="0" smtClean="0"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Zgarniacze radialne dla osadnika wstępnego</a:t>
            </a:r>
            <a:endParaRPr lang="pl-PL" sz="1100" dirty="0"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Jednokomorowy zgarniacz liniowy piasku </a:t>
            </a:r>
            <a:r>
              <a:rPr lang="pl-PL" sz="1100" dirty="0" err="1" smtClean="0">
                <a:latin typeface="Century Gothic" panose="020B0502020202020204" pitchFamily="34" charset="0"/>
              </a:rPr>
              <a:t>ZLp</a:t>
            </a:r>
            <a:r>
              <a:rPr lang="pl-PL" sz="1100" dirty="0" smtClean="0">
                <a:latin typeface="Century Gothic" panose="020B0502020202020204" pitchFamily="34" charset="0"/>
              </a:rPr>
              <a:t>, dł. Piaskownika = 33 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mieszadło </a:t>
            </a:r>
            <a:r>
              <a:rPr lang="pl-PL" sz="1100" dirty="0">
                <a:latin typeface="Century Gothic" panose="020B0502020202020204" pitchFamily="34" charset="0"/>
              </a:rPr>
              <a:t>prętowe do zagęszczacza grawitacyjnego o średnicy </a:t>
            </a:r>
            <a:r>
              <a:rPr lang="pl-PL" sz="1100" dirty="0" smtClean="0">
                <a:latin typeface="Century Gothic" panose="020B0502020202020204" pitchFamily="34" charset="0"/>
              </a:rPr>
              <a:t>D </a:t>
            </a:r>
            <a:r>
              <a:rPr lang="pl-PL" sz="1100" dirty="0">
                <a:latin typeface="Century Gothic" panose="020B0502020202020204" pitchFamily="34" charset="0"/>
              </a:rPr>
              <a:t>= 9,00 m, wyposażone w układ dopływu ścieków i zgarniacze osadu, ze stałym pomostem  nośnym  - 2 </a:t>
            </a:r>
            <a:r>
              <a:rPr lang="pl-PL" sz="1100" dirty="0" err="1" smtClean="0">
                <a:latin typeface="Century Gothic" panose="020B0502020202020204" pitchFamily="34" charset="0"/>
              </a:rPr>
              <a:t>kpl</a:t>
            </a:r>
            <a:endParaRPr lang="pl-PL" sz="1100" dirty="0" smtClean="0"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Kraty mechaniczne zgrzebłowe 2 </a:t>
            </a:r>
            <a:r>
              <a:rPr lang="pl-PL" sz="1100" dirty="0" err="1" smtClean="0">
                <a:latin typeface="Century Gothic" panose="020B0502020202020204" pitchFamily="34" charset="0"/>
              </a:rPr>
              <a:t>kpl</a:t>
            </a:r>
            <a:r>
              <a:rPr lang="pl-PL" sz="1100" dirty="0">
                <a:latin typeface="Century Gothic" panose="020B0502020202020204" pitchFamily="34" charset="0"/>
              </a:rPr>
              <a:t> </a:t>
            </a:r>
            <a:r>
              <a:rPr lang="pl-PL" sz="1100" dirty="0" smtClean="0">
                <a:latin typeface="Century Gothic" panose="020B0502020202020204" pitchFamily="34" charset="0"/>
              </a:rPr>
              <a:t>i schodkowe 2 </a:t>
            </a:r>
            <a:r>
              <a:rPr lang="pl-PL" sz="1100" dirty="0" err="1" smtClean="0">
                <a:latin typeface="Century Gothic" panose="020B0502020202020204" pitchFamily="34" charset="0"/>
              </a:rPr>
              <a:t>kpl</a:t>
            </a:r>
            <a:r>
              <a:rPr lang="pl-PL" sz="1100" dirty="0" smtClean="0">
                <a:latin typeface="Century Gothic" panose="020B0502020202020204" pitchFamily="34" charset="0"/>
              </a:rPr>
              <a:t>,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err="1" smtClean="0">
                <a:latin typeface="Century Gothic" panose="020B0502020202020204" pitchFamily="34" charset="0"/>
              </a:rPr>
              <a:t>Prasopłuczka</a:t>
            </a:r>
            <a:r>
              <a:rPr lang="pl-PL" sz="1100" dirty="0" smtClean="0">
                <a:latin typeface="Century Gothic" panose="020B0502020202020204" pitchFamily="34" charset="0"/>
              </a:rPr>
              <a:t> skratek 1 </a:t>
            </a:r>
            <a:r>
              <a:rPr lang="pl-PL" sz="1100" dirty="0" err="1" smtClean="0">
                <a:latin typeface="Century Gothic" panose="020B0502020202020204" pitchFamily="34" charset="0"/>
              </a:rPr>
              <a:t>szt</a:t>
            </a:r>
            <a:r>
              <a:rPr lang="pl-PL" sz="1100" dirty="0" smtClean="0">
                <a:latin typeface="Century Gothic" panose="020B0502020202020204" pitchFamily="34" charset="0"/>
              </a:rPr>
              <a:t>, Krata ręczna 1 </a:t>
            </a:r>
            <a:r>
              <a:rPr lang="pl-PL" sz="1100" dirty="0" err="1" smtClean="0">
                <a:latin typeface="Century Gothic" panose="020B0502020202020204" pitchFamily="34" charset="0"/>
              </a:rPr>
              <a:t>szt</a:t>
            </a:r>
            <a:r>
              <a:rPr lang="pl-PL" sz="1100" dirty="0" smtClean="0">
                <a:latin typeface="Century Gothic" panose="020B0502020202020204" pitchFamily="34" charset="0"/>
              </a:rPr>
              <a:t>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Zastawki naścienne oraz kanałowe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Przelewy uchylne z napędem ręcznym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Przenośnik taśmowy L = 8100 mm,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Przenośniki ślimakowe. </a:t>
            </a:r>
            <a:endParaRPr lang="pl-PL" sz="1100" dirty="0">
              <a:latin typeface="Century Gothic" panose="020B0502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387738" y="490104"/>
            <a:ext cx="5471664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WYBRANE REFERENCJE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6" name="Łącznik prosty 15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4" name="Łącznik prosty 13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0" name="pole tekstowe 29"/>
          <p:cNvSpPr txBox="1"/>
          <p:nvPr/>
        </p:nvSpPr>
        <p:spPr>
          <a:xfrm>
            <a:off x="1942495" y="1831041"/>
            <a:ext cx="5936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SZYMKIENT, KAZACHSTAN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Modernizacja i rozbudowa oczyszczalni ścieków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6771223" y="1857996"/>
            <a:ext cx="6088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l-PL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Okres realizacji: </a:t>
            </a:r>
            <a:r>
              <a:rPr lang="pl-PL" sz="1200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2009 - 2017</a:t>
            </a:r>
            <a:endParaRPr lang="pl-PL" sz="1200" dirty="0"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pl-PL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Przepustowość</a:t>
            </a:r>
            <a:r>
              <a:rPr lang="en-US" sz="1200" b="1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sz="1200" dirty="0" smtClean="0"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 etap: 100 000 m3/d, II etap 150 000 m3/d</a:t>
            </a:r>
          </a:p>
        </p:txBody>
      </p:sp>
      <p:pic>
        <p:nvPicPr>
          <p:cNvPr id="32" name="Picture 2" descr="H:\EKOLOG\DZIAŁY\5_DMiS\1_SEKCJA MARKETINGU\4 Zdjęcia\Zdjęcia z realizacji projektów\Szymkent\DSCF32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 b="6361"/>
          <a:stretch/>
        </p:blipFill>
        <p:spPr bwMode="auto">
          <a:xfrm>
            <a:off x="6896095" y="2660336"/>
            <a:ext cx="4803694" cy="312618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816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srgbClr val="1F4531"/>
                </a:solidFill>
              </a:rPr>
              <a:pPr/>
              <a:t>28</a:t>
            </a:fld>
            <a:endParaRPr lang="pl-PL" dirty="0">
              <a:solidFill>
                <a:srgbClr val="1F4531"/>
              </a:solidFill>
            </a:endParaRPr>
          </a:p>
        </p:txBody>
      </p:sp>
      <p:pic>
        <p:nvPicPr>
          <p:cNvPr id="17410" name="Picture 2" descr="H:\EKOLOG\DZIAŁY\5_DMiS\1_SEKCJA MARKETINGU\4 Zdjęcia\Zdjęcia z realizacji projektów\Chojnice\FRDA5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41" y="2528478"/>
            <a:ext cx="4811858" cy="320790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sp>
        <p:nvSpPr>
          <p:cNvPr id="10" name="pole tekstowe 9"/>
          <p:cNvSpPr txBox="1"/>
          <p:nvPr/>
        </p:nvSpPr>
        <p:spPr>
          <a:xfrm>
            <a:off x="6387738" y="490104"/>
            <a:ext cx="5471664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WYBRANE REFERENCJE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6" name="Łącznik prosty 15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17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4" name="Łącznik prosty 13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1942495" y="1831041"/>
            <a:ext cx="800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CHOJNICE, POLSKA</a:t>
            </a:r>
            <a:br>
              <a:rPr lang="pl-PL" sz="1400" kern="400" spc="-100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</a:br>
            <a:r>
              <a:rPr lang="pl-PL" sz="1400" kern="400" spc="-100" dirty="0" smtClean="0"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Dostawa i montaż wyposażenia dla Oczyszczalni ścieków w Chojnicach dla MOLEWSKI Sp. z o.o.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2053705" y="2528478"/>
            <a:ext cx="4517413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100" b="1" dirty="0">
                <a:latin typeface="Century Gothic" panose="020B0502020202020204" pitchFamily="34" charset="0"/>
              </a:rPr>
              <a:t>Zakres dostaw urządzeń </a:t>
            </a:r>
            <a:r>
              <a:rPr lang="pl-PL" sz="1100" b="1" dirty="0" smtClean="0">
                <a:latin typeface="Century Gothic" panose="020B0502020202020204" pitchFamily="34" charset="0"/>
              </a:rPr>
              <a:t>zakładu:</a:t>
            </a:r>
            <a:endParaRPr lang="pl-PL" sz="1100" b="1" dirty="0"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Zgarniacz pompowy piasku </a:t>
            </a:r>
            <a:r>
              <a:rPr lang="pl-PL" sz="1100" dirty="0" err="1" smtClean="0">
                <a:latin typeface="Century Gothic" panose="020B0502020202020204" pitchFamily="34" charset="0"/>
              </a:rPr>
              <a:t>ZLp</a:t>
            </a:r>
            <a:r>
              <a:rPr lang="pl-PL" sz="1100" dirty="0" smtClean="0">
                <a:latin typeface="Century Gothic" panose="020B0502020202020204" pitchFamily="34" charset="0"/>
              </a:rPr>
              <a:t> ze zgrzebłowym zgarnianiem flotatu na pomoście jezdnym do piaskownika podłużnego,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Zgarniacz zgrzebłowy osadu </a:t>
            </a:r>
            <a:r>
              <a:rPr lang="pl-PL" sz="1100" dirty="0" err="1" smtClean="0">
                <a:latin typeface="Century Gothic" panose="020B0502020202020204" pitchFamily="34" charset="0"/>
              </a:rPr>
              <a:t>Rzt</a:t>
            </a:r>
            <a:r>
              <a:rPr lang="pl-PL" sz="1100" dirty="0" smtClean="0">
                <a:latin typeface="Century Gothic" panose="020B0502020202020204" pitchFamily="34" charset="0"/>
              </a:rPr>
              <a:t> ze ślimakowo-pompowym systemem usuwania flotatu, osadnik D=42,00 m,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Modernizacja systemu zgarniania osadu z istniejącym zgarniaczu, osadnik D= 42,00 m,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Deflektory na dopływie </a:t>
            </a:r>
            <a:r>
              <a:rPr lang="pl-PL" sz="1100" dirty="0" err="1" smtClean="0">
                <a:latin typeface="Century Gothic" panose="020B0502020202020204" pitchFamily="34" charset="0"/>
              </a:rPr>
              <a:t>DxH</a:t>
            </a:r>
            <a:r>
              <a:rPr lang="pl-PL" sz="1100" dirty="0" smtClean="0">
                <a:latin typeface="Century Gothic" panose="020B0502020202020204" pitchFamily="34" charset="0"/>
              </a:rPr>
              <a:t> 6,00 x 2,70 m ze stali nierdzewnej 2 </a:t>
            </a:r>
            <a:r>
              <a:rPr lang="pl-PL" sz="1100" dirty="0" err="1" smtClean="0">
                <a:latin typeface="Century Gothic" panose="020B0502020202020204" pitchFamily="34" charset="0"/>
              </a:rPr>
              <a:t>szt</a:t>
            </a:r>
            <a:r>
              <a:rPr lang="pl-PL" sz="1100" dirty="0" smtClean="0">
                <a:latin typeface="Century Gothic" panose="020B0502020202020204" pitchFamily="34" charset="0"/>
              </a:rPr>
              <a:t>,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Koryta zbiorcze flotatu </a:t>
            </a:r>
            <a:r>
              <a:rPr lang="pl-PL" sz="1100" dirty="0" err="1" smtClean="0">
                <a:latin typeface="Century Gothic" panose="020B0502020202020204" pitchFamily="34" charset="0"/>
              </a:rPr>
              <a:t>Hko</a:t>
            </a:r>
            <a:r>
              <a:rPr lang="pl-PL" sz="1100" dirty="0" smtClean="0">
                <a:latin typeface="Century Gothic" panose="020B0502020202020204" pitchFamily="34" charset="0"/>
              </a:rPr>
              <a:t> ze stali nierdzewnej 2 </a:t>
            </a:r>
            <a:r>
              <a:rPr lang="pl-PL" sz="1100" dirty="0" err="1" smtClean="0">
                <a:latin typeface="Century Gothic" panose="020B0502020202020204" pitchFamily="34" charset="0"/>
              </a:rPr>
              <a:t>szt</a:t>
            </a:r>
            <a:r>
              <a:rPr lang="pl-PL" sz="1100" dirty="0" smtClean="0">
                <a:latin typeface="Century Gothic" panose="020B0502020202020204" pitchFamily="34" charset="0"/>
              </a:rPr>
              <a:t>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Century Gothic" panose="020B0502020202020204" pitchFamily="34" charset="0"/>
              </a:rPr>
              <a:t>Konstrukcje stalowe.</a:t>
            </a:r>
            <a:endParaRPr lang="pl-PL" sz="11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964704"/>
              </p:ext>
            </p:extLst>
          </p:nvPr>
        </p:nvGraphicFramePr>
        <p:xfrm>
          <a:off x="2005781" y="1709911"/>
          <a:ext cx="6822956" cy="4676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909"/>
                <a:gridCol w="3137647"/>
                <a:gridCol w="1398494"/>
                <a:gridCol w="1801906"/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Lp.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33AA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Nazwa projektu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33AA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Przepustowość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33AA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Okres realizacji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33AAB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1.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baseline="0" dirty="0" smtClean="0">
                          <a:latin typeface="Century Gothic" panose="020B0502020202020204" pitchFamily="34" charset="0"/>
                        </a:rPr>
                        <a:t>OŚ Otwock, Polska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pl-PL" sz="900" baseline="0" dirty="0" err="1" smtClean="0">
                          <a:latin typeface="Century Gothic" panose="020B0502020202020204" pitchFamily="34" charset="0"/>
                        </a:rPr>
                        <a:t>Wyp</a:t>
                      </a:r>
                      <a:r>
                        <a:rPr lang="pl-PL" sz="900" baseline="0" dirty="0" smtClean="0">
                          <a:latin typeface="Century Gothic" panose="020B0502020202020204" pitchFamily="34" charset="0"/>
                        </a:rPr>
                        <a:t>. Osadników, armatura, mieszadło prętowe, elementy konstrukcyjne</a:t>
                      </a:r>
                      <a:endParaRPr lang="en-GB" sz="900" i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15 000 m3/d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2016 - 2018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2.</a:t>
                      </a:r>
                      <a:r>
                        <a:rPr lang="pl-PL" sz="12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OŚ</a:t>
                      </a:r>
                      <a:r>
                        <a:rPr lang="pl-PL" sz="1200" baseline="0" dirty="0" smtClean="0">
                          <a:latin typeface="Century Gothic" panose="020B0502020202020204" pitchFamily="34" charset="0"/>
                        </a:rPr>
                        <a:t> Unieście</a:t>
                      </a:r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, Polska</a:t>
                      </a:r>
                      <a:endParaRPr lang="pl-PL" sz="1200" baseline="0" dirty="0" smtClean="0">
                        <a:latin typeface="Century Gothic" panose="020B0502020202020204" pitchFamily="34" charset="0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pl-PL" sz="900" baseline="0" dirty="0" smtClean="0">
                          <a:latin typeface="Century Gothic" panose="020B0502020202020204" pitchFamily="34" charset="0"/>
                        </a:rPr>
                        <a:t>Krata ręczna, zgarniacz osadu dla os. wtórnego, zastawki naścienne, kanałowe, przelewowe, mieszadło prętowe, </a:t>
                      </a:r>
                      <a:r>
                        <a:rPr lang="pl-PL" sz="900" baseline="0" dirty="0" err="1" smtClean="0">
                          <a:latin typeface="Century Gothic" panose="020B0502020202020204" pitchFamily="34" charset="0"/>
                        </a:rPr>
                        <a:t>wyp</a:t>
                      </a:r>
                      <a:r>
                        <a:rPr lang="pl-PL" sz="900" baseline="0" dirty="0" smtClean="0">
                          <a:latin typeface="Century Gothic" panose="020B0502020202020204" pitchFamily="34" charset="0"/>
                        </a:rPr>
                        <a:t>. dodatkowe</a:t>
                      </a:r>
                      <a:endParaRPr lang="en-GB" sz="900" i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5 280 m3/d </a:t>
                      </a:r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2016 - 2018</a:t>
                      </a:r>
                      <a:endParaRPr lang="en-GB" sz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3.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OŚ Kiełczewo, Polska</a:t>
                      </a:r>
                      <a:endParaRPr lang="pl-PL" sz="1200" baseline="0" dirty="0" smtClean="0">
                        <a:latin typeface="Century Gothic" panose="020B0502020202020204" pitchFamily="34" charset="0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pl-PL" sz="900" i="0" dirty="0" smtClean="0">
                          <a:latin typeface="Century Gothic" panose="020B0502020202020204" pitchFamily="34" charset="0"/>
                        </a:rPr>
                        <a:t>Zastawki</a:t>
                      </a:r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 kanałowe i przelewowe, konstrukcje stalowe</a:t>
                      </a:r>
                      <a:endParaRPr lang="en-GB" sz="900" i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4 359 m3/d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2016 - 2018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4.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aseline="0" dirty="0" smtClean="0">
                          <a:latin typeface="Century Gothic" panose="020B0502020202020204" pitchFamily="34" charset="0"/>
                        </a:rPr>
                        <a:t>OŚ Nisko, Polska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aseline="0" dirty="0" smtClean="0">
                          <a:latin typeface="Century Gothic" panose="020B0502020202020204" pitchFamily="34" charset="0"/>
                        </a:rPr>
                        <a:t>Przenośniki ślimakowe, system higienizacji osadów </a:t>
                      </a:r>
                      <a:endParaRPr lang="en-GB" sz="900" i="1" dirty="0" smtClean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3000 </a:t>
                      </a:r>
                      <a:r>
                        <a:rPr lang="pl-PL" sz="1200" baseline="0" dirty="0" smtClean="0">
                          <a:latin typeface="Century Gothic" panose="020B0502020202020204" pitchFamily="34" charset="0"/>
                        </a:rPr>
                        <a:t>m3/d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2016-2018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5.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OŚ Prabuty, Polska </a:t>
                      </a:r>
                      <a:endParaRPr lang="pl-PL" sz="12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Krata płaska zgrzebłowa, zastawki kanałowe, wyposażenie dodatkowe, przenośniki ślimakowe, konstrukcje stalowe.</a:t>
                      </a:r>
                      <a:endParaRPr lang="en-GB" sz="900" i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1000 m3/d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2017 - 2018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6.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OŚ Słupno, Polska</a:t>
                      </a:r>
                      <a:endParaRPr lang="pl-PL" sz="12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Piaskownik </a:t>
                      </a:r>
                      <a:r>
                        <a:rPr lang="pl-PL" sz="900" i="0" baseline="0" dirty="0" err="1" smtClean="0">
                          <a:latin typeface="Century Gothic" panose="020B0502020202020204" pitchFamily="34" charset="0"/>
                        </a:rPr>
                        <a:t>pionowo-wirowy</a:t>
                      </a:r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, płuczka </a:t>
                      </a:r>
                      <a:r>
                        <a:rPr lang="pl-PL" sz="900" i="0" baseline="0" dirty="0" err="1" smtClean="0">
                          <a:latin typeface="Century Gothic" panose="020B0502020202020204" pitchFamily="34" charset="0"/>
                        </a:rPr>
                        <a:t>piasku-separator</a:t>
                      </a:r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pl-PL" sz="900" i="0" baseline="0" dirty="0" err="1" smtClean="0">
                          <a:latin typeface="Century Gothic" panose="020B0502020202020204" pitchFamily="34" charset="0"/>
                        </a:rPr>
                        <a:t>wyp</a:t>
                      </a:r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. Dodatkowe, przenośniki ślimakowe, konstrukcje stalowe </a:t>
                      </a:r>
                      <a:endParaRPr lang="en-GB" sz="900" i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1610 m3/d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2017 - 2018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7.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OŚ Bytom</a:t>
                      </a:r>
                      <a:r>
                        <a:rPr lang="pl-PL" sz="1200" baseline="0" dirty="0" smtClean="0">
                          <a:latin typeface="Century Gothic" panose="020B0502020202020204" pitchFamily="34" charset="0"/>
                        </a:rPr>
                        <a:t> Odrzański, Polska</a:t>
                      </a:r>
                      <a:endParaRPr lang="pl-PL" sz="1200" dirty="0" smtClean="0">
                        <a:latin typeface="Century Gothic" panose="020B0502020202020204" pitchFamily="34" charset="0"/>
                      </a:endParaRP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pl-PL" sz="900" i="0" dirty="0" smtClean="0">
                          <a:latin typeface="Century Gothic" panose="020B0502020202020204" pitchFamily="34" charset="0"/>
                        </a:rPr>
                        <a:t>Zastawki</a:t>
                      </a:r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 kanałowe, </a:t>
                      </a:r>
                      <a:r>
                        <a:rPr lang="pl-PL" sz="900" i="0" baseline="0" dirty="0" err="1" smtClean="0">
                          <a:latin typeface="Century Gothic" panose="020B0502020202020204" pitchFamily="34" charset="0"/>
                        </a:rPr>
                        <a:t>wyp</a:t>
                      </a:r>
                      <a:r>
                        <a:rPr lang="pl-PL" sz="900" i="0" baseline="0" dirty="0" smtClean="0">
                          <a:latin typeface="Century Gothic" panose="020B0502020202020204" pitchFamily="34" charset="0"/>
                        </a:rPr>
                        <a:t>. Dodatkowe, konstrukcje stalowe</a:t>
                      </a:r>
                      <a:endParaRPr lang="en-GB" sz="900" i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910 m3/d 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Century Gothic" panose="020B0502020202020204" pitchFamily="34" charset="0"/>
                        </a:rPr>
                        <a:t>2017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7493878" y="490104"/>
            <a:ext cx="4365523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INNE WYBRANE REFERENCJE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0" name="Grupa 9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4" name="Łącznik prosty 13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Łącznik prosty 14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15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17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2" name="Łącznik prosty 11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ole tekstowe 12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pic>
        <p:nvPicPr>
          <p:cNvPr id="47" name="Obraz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65" y="1513531"/>
            <a:ext cx="3403935" cy="48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05781" y="1886256"/>
            <a:ext cx="8640960" cy="32340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b="1" dirty="0" smtClean="0">
                <a:latin typeface="Century Gothic" panose="020B0502020202020204" pitchFamily="34" charset="0"/>
              </a:rPr>
              <a:t>Jako fabryka technologii oferujemy i dostarczamy zarówno kompletne systemy oczyszczania ścieków oraz utylizacji i końcowego zagospodarowania produktów powstających podczas tego procesu, jak również pojedyncze elementy i urządzenia linii w ramach modernizacji lub remontu.</a:t>
            </a:r>
            <a:endParaRPr lang="pl-PL" sz="12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Składają się na nie: 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Projekty technologiczne i konstrukcyjne,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Projekty elektryczne i automatyki,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Urządzenia, instalacje, armatura,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Elementy wyposażenia technologicznego,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Elementy konstrukcyjne,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Montaż i uruchomienie,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Serwis gwarancyjny i pogwarancyjny, </a:t>
            </a:r>
          </a:p>
          <a:p>
            <a:r>
              <a:rPr lang="pl-PL" sz="1200" dirty="0" smtClean="0">
                <a:latin typeface="Century Gothic" panose="020B0502020202020204" pitchFamily="34" charset="0"/>
              </a:rPr>
              <a:t>Nadzór nad eksploatacją oraz eksploatacja</a:t>
            </a:r>
            <a:endParaRPr lang="pl-PL" sz="1200" dirty="0">
              <a:latin typeface="Century Gothic" panose="020B0502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DDAB7-AC34-40E3-BC9E-B4BEF7210F3A}" type="slidenum">
              <a:rPr lang="pl-PL" smtClean="0">
                <a:solidFill>
                  <a:srgbClr val="1F4531"/>
                </a:solidFill>
              </a:rPr>
              <a:t>3</a:t>
            </a:fld>
            <a:endParaRPr lang="pl-PL">
              <a:solidFill>
                <a:srgbClr val="1F4531"/>
              </a:solidFill>
            </a:endParaRPr>
          </a:p>
        </p:txBody>
      </p: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5700" y="6235700"/>
            <a:ext cx="406400" cy="406400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5902385" y="2620522"/>
            <a:ext cx="5748656" cy="2870863"/>
            <a:chOff x="4380211" y="1570753"/>
            <a:chExt cx="4685648" cy="23400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929" y="1570753"/>
              <a:ext cx="2970930" cy="2340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325"/>
              </a:stretch>
            </a:blip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</p:pic>
        <p:pic>
          <p:nvPicPr>
            <p:cNvPr id="1026" name="Picture 2" descr="C:\Users\User\Desktop\Materiały reklamowe\Ulotka - producent wyposażenia\Ekolog_Andrychów_raw (11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0211" y="1570753"/>
              <a:ext cx="1559941" cy="2340000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-325"/>
              </a:stretch>
            </a:blip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</p:pic>
      </p:grpSp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6" name="Łącznik prosty 15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16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17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4" name="Łącznik prosty 13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6030098" y="490104"/>
            <a:ext cx="5829304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FABRYKA SYSTEMÓW TECHNOLOGICZNYCH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9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481280" y="3450559"/>
            <a:ext cx="4191479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kern="400" spc="-1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DZIĘKUJEMY ZA UWAGĘ</a:t>
            </a:r>
            <a:endParaRPr lang="pl-PL" sz="3200" kern="400" spc="-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6563033" y="7641"/>
            <a:ext cx="4621234" cy="3022886"/>
            <a:chOff x="8797502" y="58460"/>
            <a:chExt cx="3052878" cy="2096655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10635938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9"/>
            <p:cNvCxnSpPr/>
            <p:nvPr/>
          </p:nvCxnSpPr>
          <p:spPr>
            <a:xfrm>
              <a:off x="10876829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11117720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>
              <a:off x="11358611" y="66368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>
              <a:off x="11602011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>
              <a:off x="11840393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>
              <a:off x="8797502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>
              <a:off x="10388799" y="58460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10122988" y="66368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>
              <a:off x="9852153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>
              <a:off x="9581318" y="66368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>
              <a:off x="9305489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/>
            <p:cNvCxnSpPr/>
            <p:nvPr/>
          </p:nvCxnSpPr>
          <p:spPr>
            <a:xfrm>
              <a:off x="9044641" y="76661"/>
              <a:ext cx="9987" cy="2078454"/>
            </a:xfrm>
            <a:prstGeom prst="line">
              <a:avLst/>
            </a:prstGeom>
            <a:ln w="28575">
              <a:solidFill>
                <a:srgbClr val="189FAC"/>
              </a:solidFill>
              <a:prstDash val="dash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Obraz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3" y="898568"/>
            <a:ext cx="4134540" cy="70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767E8FB9-42FB-4264-89BC-D927292AE101}"/>
              </a:ext>
            </a:extLst>
          </p:cNvPr>
          <p:cNvSpPr txBox="1"/>
          <p:nvPr/>
        </p:nvSpPr>
        <p:spPr bwMode="auto">
          <a:xfrm>
            <a:off x="2002487" y="1944566"/>
            <a:ext cx="5594350" cy="34945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200" b="1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SYSTEMY I URZĄDZENIA DLA OCZYSZCZALNI ŚCIEKÓW</a:t>
            </a: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Systemy usuwania skratek</a:t>
            </a:r>
            <a:endParaRPr lang="en-US" sz="1200" dirty="0" smtClean="0">
              <a:latin typeface="Century Gothic" panose="020B0502020202020204" pitchFamily="34" charset="0"/>
              <a:ea typeface="Segoe UI" pitchFamily="34" charset="0"/>
              <a:cs typeface="Calibri Light" panose="020F0302020204030204" pitchFamily="34" charset="0"/>
            </a:endParaRP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Systemy separacji piasku i części pływających</a:t>
            </a:r>
            <a:endParaRPr lang="en-US" sz="1200" dirty="0" smtClean="0">
              <a:latin typeface="Century Gothic" panose="020B0502020202020204" pitchFamily="34" charset="0"/>
              <a:ea typeface="Segoe UI" pitchFamily="34" charset="0"/>
              <a:cs typeface="Calibri Light" panose="020F0302020204030204" pitchFamily="34" charset="0"/>
            </a:endParaRP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Systemy osadników wstępnych i wtórnych </a:t>
            </a:r>
            <a:endParaRPr lang="en-US" sz="1200" dirty="0" smtClean="0">
              <a:latin typeface="Century Gothic" panose="020B0502020202020204" pitchFamily="34" charset="0"/>
              <a:ea typeface="Segoe UI" pitchFamily="34" charset="0"/>
              <a:cs typeface="Calibri Light" panose="020F0302020204030204" pitchFamily="34" charset="0"/>
            </a:endParaRP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</a:t>
            </a: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y zagęszczania i odwadniania osadu</a:t>
            </a: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Systemy stabilizacji i higienizacji osadu</a:t>
            </a: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Systemy napowietrzania</a:t>
            </a: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Systemy transportu  </a:t>
            </a: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Armatura odcinająca i regulacyjna</a:t>
            </a: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Automatyka i elektryczne wyposażenie urządzeń</a:t>
            </a:r>
          </a:p>
          <a:p>
            <a:pPr marL="171450" indent="-17145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Wyposażenie dodatkowe</a:t>
            </a:r>
          </a:p>
          <a:p>
            <a:pPr fontAlgn="auto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sz="1200" b="1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LINIE BIOGAZYFIKACJI OSADÓW I ODPADÓW</a:t>
            </a:r>
            <a:r>
              <a:rPr lang="pl-PL" sz="1200" b="1" dirty="0">
                <a:solidFill>
                  <a:srgbClr val="33AAB5"/>
                </a:solidFill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 </a:t>
            </a:r>
            <a:r>
              <a:rPr lang="pl-PL" sz="1200" b="1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ORGANICZNYCH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b="1" dirty="0" smtClean="0">
                <a:solidFill>
                  <a:srgbClr val="33AAB5"/>
                </a:solidFill>
                <a:latin typeface="Century Gothic" panose="020B0502020202020204" pitchFamily="34" charset="0"/>
                <a:ea typeface="Segoe UI" pitchFamily="34" charset="0"/>
                <a:cs typeface="Calibri Light" panose="020F0302020204030204" pitchFamily="34" charset="0"/>
              </a:rPr>
              <a:t>KOMPAKTOWE OCZYSZCZALNIE ŚCIEKÓW TYPU ELA </a:t>
            </a:r>
            <a:endParaRPr lang="en-US" sz="1200" b="1" dirty="0">
              <a:solidFill>
                <a:srgbClr val="33AAB5"/>
              </a:solidFill>
              <a:latin typeface="Century Gothic" panose="020B0502020202020204" pitchFamily="34" charset="0"/>
              <a:ea typeface="Segoe UI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493878" y="490104"/>
            <a:ext cx="4365523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PRODUKOWANE SYSTEMY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3" name="Grupa 12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30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31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34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35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6" name="Łącznik prosty 15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7" name="Grafika 28">
            <a:extLst>
              <a:ext uri="{FF2B5EF4-FFF2-40B4-BE49-F238E27FC236}">
                <a16:creationId xmlns="" xmlns:a16="http://schemas.microsoft.com/office/drawing/2014/main" id="{F450E988-C57F-41CE-AAB3-CC599FD6A0E2}"/>
              </a:ext>
            </a:extLst>
          </p:cNvPr>
          <p:cNvSpPr/>
          <p:nvPr/>
        </p:nvSpPr>
        <p:spPr>
          <a:xfrm>
            <a:off x="9458660" y="3698092"/>
            <a:ext cx="2578553" cy="1646999"/>
          </a:xfrm>
          <a:prstGeom prst="rect">
            <a:avLst/>
          </a:prstGeom>
          <a:blipFill dpi="0" rotWithShape="0">
            <a:blip r:embed="rId3"/>
            <a:srcRect/>
            <a:stretch>
              <a:fillRect l="-703" t="-3777" r="-703" b="-3777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sp>
        <p:nvSpPr>
          <p:cNvPr id="38" name="Grafika 28">
            <a:extLst>
              <a:ext uri="{FF2B5EF4-FFF2-40B4-BE49-F238E27FC236}">
                <a16:creationId xmlns="" xmlns:a16="http://schemas.microsoft.com/office/drawing/2014/main" id="{08D2F6B9-B6F2-4FF2-816A-C1ED9BCA868C}"/>
              </a:ext>
            </a:extLst>
          </p:cNvPr>
          <p:cNvSpPr/>
          <p:nvPr/>
        </p:nvSpPr>
        <p:spPr>
          <a:xfrm>
            <a:off x="9458660" y="1944566"/>
            <a:ext cx="2578553" cy="1646999"/>
          </a:xfrm>
          <a:prstGeom prst="rect">
            <a:avLst/>
          </a:prstGeom>
          <a:blipFill dpi="0" rotWithShape="0">
            <a:blip r:embed="rId4"/>
            <a:srcRect/>
            <a:stretch>
              <a:fillRect l="-703" t="-2723" r="-703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sp>
        <p:nvSpPr>
          <p:cNvPr id="39" name="Grafika 28">
            <a:extLst>
              <a:ext uri="{FF2B5EF4-FFF2-40B4-BE49-F238E27FC236}">
                <a16:creationId xmlns="" xmlns:a16="http://schemas.microsoft.com/office/drawing/2014/main" id="{C7A4C02C-2EE3-4719-8BD4-94EB89FDA282}"/>
              </a:ext>
            </a:extLst>
          </p:cNvPr>
          <p:cNvSpPr/>
          <p:nvPr/>
        </p:nvSpPr>
        <p:spPr>
          <a:xfrm>
            <a:off x="6710702" y="3698093"/>
            <a:ext cx="2662639" cy="1646999"/>
          </a:xfrm>
          <a:prstGeom prst="rect">
            <a:avLst/>
          </a:prstGeom>
          <a:blipFill dpi="0" rotWithShape="0">
            <a:blip r:embed="rId5"/>
            <a:srcRect/>
            <a:stretch>
              <a:fillRect l="-703" t="-2723" r="-703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sp>
        <p:nvSpPr>
          <p:cNvPr id="40" name="Grafika 28">
            <a:extLst>
              <a:ext uri="{FF2B5EF4-FFF2-40B4-BE49-F238E27FC236}">
                <a16:creationId xmlns="" xmlns:a16="http://schemas.microsoft.com/office/drawing/2014/main" id="{BD3E2B80-EC4E-4B15-96C0-E456A6275C9F}"/>
              </a:ext>
            </a:extLst>
          </p:cNvPr>
          <p:cNvSpPr/>
          <p:nvPr/>
        </p:nvSpPr>
        <p:spPr>
          <a:xfrm>
            <a:off x="6710702" y="1944565"/>
            <a:ext cx="2662639" cy="1647000"/>
          </a:xfrm>
          <a:prstGeom prst="rect">
            <a:avLst/>
          </a:prstGeom>
          <a:blipFill dpi="0" rotWithShape="0">
            <a:blip r:embed="rId6"/>
            <a:srcRect/>
            <a:stretch>
              <a:fillRect l="-1285" t="-1669" r="-1285" b="-1669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3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7493878" y="490104"/>
            <a:ext cx="4365523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SYSTEMY USUWANIA SKRATEK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7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5266714" y="4599213"/>
            <a:ext cx="3224231" cy="1978567"/>
          </a:xfrm>
          <a:prstGeom prst="rect">
            <a:avLst/>
          </a:prstGeom>
          <a:blipFill dpi="0" rotWithShape="0">
            <a:blip r:embed="rId3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5209351" y="1938607"/>
            <a:ext cx="6312089" cy="32340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Zanieczyszczenia stałe </a:t>
            </a:r>
            <a:r>
              <a:rPr lang="pl-PL" sz="1200" dirty="0">
                <a:latin typeface="Century Gothic" panose="020B0502020202020204" pitchFamily="34" charset="0"/>
              </a:rPr>
              <a:t>i </a:t>
            </a:r>
            <a:r>
              <a:rPr lang="pl-PL" sz="1200" dirty="0" smtClean="0">
                <a:latin typeface="Century Gothic" panose="020B0502020202020204" pitchFamily="34" charset="0"/>
              </a:rPr>
              <a:t>zawiesiny, </a:t>
            </a:r>
            <a:r>
              <a:rPr lang="pl-PL" sz="1200" dirty="0">
                <a:latin typeface="Century Gothic" panose="020B0502020202020204" pitchFamily="34" charset="0"/>
              </a:rPr>
              <a:t>tzw. </a:t>
            </a:r>
            <a:r>
              <a:rPr lang="pl-PL" sz="1200" dirty="0" err="1" smtClean="0">
                <a:latin typeface="Century Gothic" panose="020B0502020202020204" pitchFamily="34" charset="0"/>
              </a:rPr>
              <a:t>skratki</a:t>
            </a:r>
            <a:r>
              <a:rPr lang="pl-PL" sz="1200" dirty="0" smtClean="0">
                <a:latin typeface="Century Gothic" panose="020B0502020202020204" pitchFamily="34" charset="0"/>
              </a:rPr>
              <a:t>, muszą </a:t>
            </a:r>
            <a:r>
              <a:rPr lang="pl-PL" sz="1200" dirty="0">
                <a:latin typeface="Century Gothic" panose="020B0502020202020204" pitchFamily="34" charset="0"/>
              </a:rPr>
              <a:t>być dokładnie odseparowane, by dalsze procesy w oczyszczalni ścieków przebiegały bezproblemowo. Ich obecność na dalszym etapie oczyszczania mogłaby powodować uszkodzenia lub zanieczyszczenia kolejnych systemów i urządzeń</a:t>
            </a:r>
            <a:r>
              <a:rPr lang="pl-PL" sz="12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Oferujemy:</a:t>
            </a: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zintegrowane sito- i kratopiaskowniki do separacji frakcji mineralnych i skratek oraz tłuszczy flotujących,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kraty schodkowe, zgrzebłowe, koszowe, ręczne,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transport i odwadnianie skratek: prasy skratek z funkcją płukania lub bez, transportery z funkcją prasowania, system workowania LONGOPAC,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systemy higienizacji skratek,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71" y="2037806"/>
            <a:ext cx="3006997" cy="45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SYSTEMY SEPARACJI PIASKU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6252518" y="1822212"/>
            <a:ext cx="5066271" cy="32340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Piasek</a:t>
            </a:r>
            <a:r>
              <a:rPr lang="pl-PL" sz="1200" dirty="0">
                <a:latin typeface="Century Gothic" panose="020B0502020202020204" pitchFamily="34" charset="0"/>
              </a:rPr>
              <a:t>, popiół etc. jest zawiesiną mineralną łatwo opadającą. Duża zawartość związków organicznych oraz jego wilgotność powodują, podobnie jak w przypadku skratek, powstawanie odorów i uciążliwość podczas dalszego zagospodarowywania tych odpadów. Separacja, płukanie i odwadnianie piasku pozwala uzyskać parametry umożliwiające jego ponowne wykorzystanie.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Oferujemy:</a:t>
            </a: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zintegrowane sito- i kratopiaskowniki do separacji piasku oraz tłuszczy flotujących,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piaskowniki kanałowe: systemy aeracji w piaskowniku, zgarniacze przejezdne pomostowe i łańcuchowe, z systemem zgarniania piasku do leja lub z pompową ewakuacją pulpy do koryta piasku, pompy pulpy piaskowej,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piaskowniki wirowe: pompy piasku, rurociągi tłoczne pulpy piasku, przenośniki piasku,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koryta piasku,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separatory piasku,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płuczki piasku z funkcją płukania i odwadniania,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0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75057" y="1846216"/>
            <a:ext cx="3799370" cy="2108037"/>
          </a:xfrm>
          <a:prstGeom prst="rect">
            <a:avLst/>
          </a:prstGeom>
          <a:blipFill dpi="0" rotWithShape="0">
            <a:blip r:embed="rId3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829"/>
          <a:stretch/>
        </p:blipFill>
        <p:spPr>
          <a:xfrm>
            <a:off x="2075057" y="4143645"/>
            <a:ext cx="3799370" cy="242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KOMPLEKSOWE WYPOSAŻENIE OSADNIKÓW WSTEPNYCH I WTÓRNYCH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6144457" y="1709480"/>
            <a:ext cx="5915738" cy="4900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W celu usunięcia osadów wstępnych i wtórnych oraz ich zagospodarowania oferujemy:</a:t>
            </a:r>
          </a:p>
          <a:p>
            <a:pPr marL="0" lvl="0" indent="0">
              <a:buNone/>
            </a:pPr>
            <a:r>
              <a:rPr lang="pl-PL" sz="1200" u="sng" dirty="0" smtClean="0">
                <a:latin typeface="Century Gothic" panose="020B0502020202020204" pitchFamily="34" charset="0"/>
              </a:rPr>
              <a:t>OSADNIKI PROSTOKĄTNE:</a:t>
            </a:r>
            <a:endParaRPr lang="en-GB" sz="1200" u="sng" dirty="0" smtClean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systemy rozprowadzania ścieków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zgarniacze przejezdne osadu i flotatu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zgarniacze łańcuchowe osadu i flotatu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rynna uchylna flotatu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koryta odprowadzające ścieki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wkładki </a:t>
            </a:r>
            <a:r>
              <a:rPr lang="pl-PL" sz="1200" dirty="0" smtClean="0">
                <a:latin typeface="Century Gothic" panose="020B0502020202020204" pitchFamily="34" charset="0"/>
              </a:rPr>
              <a:t>wielostrumieniowe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pl-PL" sz="1200" u="sng" dirty="0" smtClean="0">
                <a:latin typeface="Century Gothic" panose="020B0502020202020204" pitchFamily="34" charset="0"/>
              </a:rPr>
              <a:t>OSADNIKI RADIALNE;</a:t>
            </a:r>
          </a:p>
          <a:p>
            <a:pPr lvl="0">
              <a:spcBef>
                <a:spcPts val="600"/>
              </a:spcBef>
            </a:pPr>
            <a:r>
              <a:rPr lang="pl-PL" sz="1200" dirty="0" smtClean="0">
                <a:latin typeface="Century Gothic" panose="020B0502020202020204" pitchFamily="34" charset="0"/>
              </a:rPr>
              <a:t>systemy </a:t>
            </a:r>
            <a:r>
              <a:rPr lang="pl-PL" sz="1200" dirty="0">
                <a:latin typeface="Century Gothic" panose="020B0502020202020204" pitchFamily="34" charset="0"/>
              </a:rPr>
              <a:t>centralnego rozprowadzenia ścieków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zgarniacze radialne </a:t>
            </a:r>
            <a:r>
              <a:rPr lang="pl-PL" sz="1200" dirty="0" smtClean="0">
                <a:latin typeface="Century Gothic" panose="020B0502020202020204" pitchFamily="34" charset="0"/>
              </a:rPr>
              <a:t>pomostowe, bezpomostowe, ssawkowe, zgrzebłowe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 smtClean="0">
                <a:latin typeface="Century Gothic" panose="020B0502020202020204" pitchFamily="34" charset="0"/>
              </a:rPr>
              <a:t>deflektor centralny</a:t>
            </a:r>
            <a:endParaRPr lang="en-GB" sz="1200" dirty="0" smtClean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 smtClean="0">
                <a:latin typeface="Century Gothic" panose="020B0502020202020204" pitchFamily="34" charset="0"/>
              </a:rPr>
              <a:t>kolumna </a:t>
            </a:r>
            <a:r>
              <a:rPr lang="pl-PL" sz="1200" dirty="0">
                <a:latin typeface="Century Gothic" panose="020B0502020202020204" pitchFamily="34" charset="0"/>
              </a:rPr>
              <a:t>centralna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 smtClean="0">
                <a:latin typeface="Century Gothic" panose="020B0502020202020204" pitchFamily="34" charset="0"/>
              </a:rPr>
              <a:t>system </a:t>
            </a:r>
            <a:r>
              <a:rPr lang="pl-PL" sz="1200" dirty="0">
                <a:latin typeface="Century Gothic" panose="020B0502020202020204" pitchFamily="34" charset="0"/>
              </a:rPr>
              <a:t>zbierania flotatu - system zgrzebłowy lub śrubowy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koryta części pływających i/lub pompowy system odprowadzenia </a:t>
            </a:r>
            <a:r>
              <a:rPr lang="pl-PL" sz="1200" dirty="0" smtClean="0">
                <a:latin typeface="Century Gothic" panose="020B0502020202020204" pitchFamily="34" charset="0"/>
              </a:rPr>
              <a:t>flotatu,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system usuwania osadów z leja osadowego, </a:t>
            </a:r>
            <a:endParaRPr lang="pl-PL" sz="1200" dirty="0" smtClean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 smtClean="0">
                <a:latin typeface="Century Gothic" panose="020B0502020202020204" pitchFamily="34" charset="0"/>
              </a:rPr>
              <a:t>koryta </a:t>
            </a:r>
            <a:r>
              <a:rPr lang="pl-PL" sz="1200" dirty="0">
                <a:latin typeface="Century Gothic" panose="020B0502020202020204" pitchFamily="34" charset="0"/>
              </a:rPr>
              <a:t>odpływowe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>
              <a:spcBef>
                <a:spcPts val="600"/>
              </a:spcBef>
            </a:pPr>
            <a:r>
              <a:rPr lang="pl-PL" sz="1200" dirty="0">
                <a:latin typeface="Century Gothic" panose="020B0502020202020204" pitchFamily="34" charset="0"/>
              </a:rPr>
              <a:t>systemy czyszczenia bieżni i koryt </a:t>
            </a:r>
            <a:r>
              <a:rPr lang="pl-PL" sz="1200" dirty="0" smtClean="0">
                <a:latin typeface="Century Gothic" panose="020B0502020202020204" pitchFamily="34" charset="0"/>
              </a:rPr>
              <a:t>odpływowych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1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10346" y="1824236"/>
            <a:ext cx="3803596" cy="2110382"/>
          </a:xfrm>
          <a:prstGeom prst="rect">
            <a:avLst/>
          </a:prstGeom>
          <a:blipFill dpi="0" rotWithShape="0">
            <a:blip r:embed="rId3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sp>
        <p:nvSpPr>
          <p:cNvPr id="32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10346" y="4107958"/>
            <a:ext cx="3803596" cy="2110382"/>
          </a:xfrm>
          <a:prstGeom prst="rect">
            <a:avLst/>
          </a:prstGeom>
          <a:blipFill dpi="0" rotWithShape="0">
            <a:blip r:embed="rId4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0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KOMPLEKSOWE WYPOSAŻENIE OSADNIKÓW WSTEPNYCH I WTÓRNYCH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5635006" y="1798370"/>
            <a:ext cx="5915738" cy="161448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1200" u="sng" dirty="0" smtClean="0">
                <a:latin typeface="Century Gothic" panose="020B0502020202020204" pitchFamily="34" charset="0"/>
              </a:rPr>
              <a:t>OSADNIKI PIONOWE:</a:t>
            </a:r>
            <a:endParaRPr lang="en-GB" sz="1200" u="sng" dirty="0" smtClean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rury centralne doprowadzenia ścieków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system wytłumiania strumienia dopływających ścieków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system koryt odprowadzających ścieki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/>
            <a:r>
              <a:rPr lang="pl-PL" sz="1200" dirty="0">
                <a:latin typeface="Century Gothic" panose="020B0502020202020204" pitchFamily="34" charset="0"/>
              </a:rPr>
              <a:t>system deflektorów</a:t>
            </a: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0" name="Symbol zastępczy zawartości 2"/>
          <p:cNvSpPr txBox="1">
            <a:spLocks/>
          </p:cNvSpPr>
          <p:nvPr/>
        </p:nvSpPr>
        <p:spPr bwMode="auto">
          <a:xfrm>
            <a:off x="2005781" y="3884004"/>
            <a:ext cx="5915738" cy="3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200" b="1" dirty="0" smtClean="0">
                <a:latin typeface="Century Gothic" panose="020B0502020202020204" pitchFamily="34" charset="0"/>
              </a:rPr>
              <a:t>PRZYKŁADOWE INNOWACYJNE REALIZACJE:</a:t>
            </a:r>
            <a:endParaRPr lang="en-GB" sz="1200" b="1" dirty="0" smtClean="0">
              <a:latin typeface="Century Gothic" panose="020B0502020202020204" pitchFamily="34" charset="0"/>
            </a:endParaRPr>
          </a:p>
        </p:txBody>
      </p:sp>
      <p:sp>
        <p:nvSpPr>
          <p:cNvPr id="35" name="Prostokąt 34"/>
          <p:cNvSpPr/>
          <p:nvPr/>
        </p:nvSpPr>
        <p:spPr>
          <a:xfrm>
            <a:off x="2065403" y="6300781"/>
            <a:ext cx="3382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Century Gothic" panose="020B0502020202020204" pitchFamily="34" charset="0"/>
              </a:rPr>
              <a:t>Zgarniacze osadów dennych i flotujących z pomostami aluminiowymi </a:t>
            </a:r>
            <a:r>
              <a:rPr lang="pl-PL" sz="1000" dirty="0" smtClean="0">
                <a:latin typeface="Century Gothic" panose="020B0502020202020204" pitchFamily="34" charset="0"/>
              </a:rPr>
              <a:t>(Goleniów,1999 </a:t>
            </a:r>
            <a:r>
              <a:rPr lang="pl-PL" sz="1000" dirty="0">
                <a:latin typeface="Century Gothic" panose="020B0502020202020204" pitchFamily="34" charset="0"/>
              </a:rPr>
              <a:t>rok);</a:t>
            </a:r>
          </a:p>
        </p:txBody>
      </p:sp>
      <p:pic>
        <p:nvPicPr>
          <p:cNvPr id="37" name="Picture 2" descr="C:\Users\SmoQ\Documents\01_EKOLOG\04_MARKETING\Prezentacje\OTWOCK\^279CF02747F6E5E0CFF1AB4886BA146B87A1335B3D8AC515EC^pimgpsh_fullsize_dist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b="25218"/>
          <a:stretch/>
        </p:blipFill>
        <p:spPr bwMode="auto">
          <a:xfrm>
            <a:off x="5347679" y="4124463"/>
            <a:ext cx="3404893" cy="2137449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pic>
        <p:nvPicPr>
          <p:cNvPr id="39" name="Picture 2" descr="H:\EKOLOG\DZIAŁY\5_DMiS\1_SEKCJA MARKETINGU\4 Zdjęcia\Zdjęcia z realizacji projektów\Namysłów\Namysłów_HR\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95" y="4124463"/>
            <a:ext cx="3069868" cy="208759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sp>
        <p:nvSpPr>
          <p:cNvPr id="40" name="Prostokąt 39"/>
          <p:cNvSpPr/>
          <p:nvPr/>
        </p:nvSpPr>
        <p:spPr>
          <a:xfrm>
            <a:off x="5377392" y="6323300"/>
            <a:ext cx="3382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latin typeface="Century Gothic" panose="020B0502020202020204" pitchFamily="34" charset="0"/>
              </a:rPr>
              <a:t>Zgarniacze </a:t>
            </a:r>
            <a:r>
              <a:rPr lang="pl-PL" sz="1000" dirty="0" smtClean="0">
                <a:latin typeface="Century Gothic" panose="020B0502020202020204" pitchFamily="34" charset="0"/>
              </a:rPr>
              <a:t>ssawkowe osadów typu </a:t>
            </a:r>
            <a:r>
              <a:rPr lang="pl-PL" sz="1000" dirty="0" err="1" smtClean="0">
                <a:latin typeface="Century Gothic" panose="020B0502020202020204" pitchFamily="34" charset="0"/>
              </a:rPr>
              <a:t>iłosos</a:t>
            </a:r>
            <a:r>
              <a:rPr lang="pl-PL" sz="1000" dirty="0" smtClean="0">
                <a:latin typeface="Century Gothic" panose="020B0502020202020204" pitchFamily="34" charset="0"/>
              </a:rPr>
              <a:t> jedno- i dwu-ramienne (Almaty, 2016 rok)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8941932" y="6300781"/>
            <a:ext cx="31052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>
                <a:latin typeface="Century Gothic" panose="020B0502020202020204" pitchFamily="34" charset="0"/>
              </a:rPr>
              <a:t>Układ napędowy typu </a:t>
            </a:r>
            <a:r>
              <a:rPr lang="pl-PL" sz="1000" dirty="0" err="1" smtClean="0">
                <a:latin typeface="Century Gothic" panose="020B0502020202020204" pitchFamily="34" charset="0"/>
              </a:rPr>
              <a:t>BZn</a:t>
            </a:r>
            <a:r>
              <a:rPr lang="pl-PL" sz="1000" dirty="0" smtClean="0">
                <a:latin typeface="Century Gothic" panose="020B0502020202020204" pitchFamily="34" charset="0"/>
              </a:rPr>
              <a:t> dla zgarniaczy radialnych (Namysłów, 2016 rok) – nagroda </a:t>
            </a:r>
          </a:p>
          <a:p>
            <a:r>
              <a:rPr lang="pl-PL" sz="1000" dirty="0" smtClean="0">
                <a:latin typeface="Century Gothic" panose="020B0502020202020204" pitchFamily="34" charset="0"/>
              </a:rPr>
              <a:t>GRAND PRIX Targów </a:t>
            </a:r>
            <a:r>
              <a:rPr lang="pl-PL" sz="1000" dirty="0" err="1" smtClean="0">
                <a:latin typeface="Century Gothic" panose="020B0502020202020204" pitchFamily="34" charset="0"/>
              </a:rPr>
              <a:t>Wod</a:t>
            </a:r>
            <a:r>
              <a:rPr lang="pl-PL" sz="1000" dirty="0" smtClean="0">
                <a:latin typeface="Century Gothic" panose="020B0502020202020204" pitchFamily="34" charset="0"/>
              </a:rPr>
              <a:t>-Kan 2016</a:t>
            </a:r>
            <a:endParaRPr lang="pl-PL" sz="1000" dirty="0">
              <a:latin typeface="Century Gothic" panose="020B0502020202020204" pitchFamily="34" charset="0"/>
            </a:endParaRPr>
          </a:p>
        </p:txBody>
      </p:sp>
      <p:pic>
        <p:nvPicPr>
          <p:cNvPr id="46" name="Picture 3" descr="H:\EKOLOG\DZIAŁY\5_DMiS\1_SEKCJA MARKETINGU\4 Zdjęcia\Zdjęcia z realizacji projektów\Goleniów\Goleniów\Goleniów (9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03" y="4155117"/>
            <a:ext cx="3114210" cy="207614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325"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/>
          <a:extLst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8" y="1752804"/>
            <a:ext cx="3106109" cy="20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145129" y="300711"/>
            <a:ext cx="5241683" cy="6277069"/>
            <a:chOff x="145129" y="300711"/>
            <a:chExt cx="5241683" cy="6277069"/>
          </a:xfrm>
        </p:grpSpPr>
        <p:grpSp>
          <p:nvGrpSpPr>
            <p:cNvPr id="12" name="Grupa 11"/>
            <p:cNvGrpSpPr/>
            <p:nvPr/>
          </p:nvGrpSpPr>
          <p:grpSpPr>
            <a:xfrm>
              <a:off x="2072124" y="300711"/>
              <a:ext cx="3314688" cy="1356113"/>
              <a:chOff x="8739575" y="1650663"/>
              <a:chExt cx="3048286" cy="1122782"/>
            </a:xfrm>
          </p:grpSpPr>
          <p:cxnSp>
            <p:nvCxnSpPr>
              <p:cNvPr id="18" name="Łącznik prosty 17"/>
              <p:cNvCxnSpPr/>
              <p:nvPr/>
            </p:nvCxnSpPr>
            <p:spPr>
              <a:xfrm>
                <a:off x="10583406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1081899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Łącznik prosty 19"/>
              <p:cNvCxnSpPr/>
              <p:nvPr/>
            </p:nvCxnSpPr>
            <p:spPr>
              <a:xfrm>
                <a:off x="11059881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Łącznik prosty 20"/>
              <p:cNvCxnSpPr/>
              <p:nvPr/>
            </p:nvCxnSpPr>
            <p:spPr>
              <a:xfrm>
                <a:off x="11300732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>
                <a:off x="11544172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>
                <a:off x="11787861" y="1650663"/>
                <a:ext cx="0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Łącznik prosty 23"/>
              <p:cNvCxnSpPr/>
              <p:nvPr/>
            </p:nvCxnSpPr>
            <p:spPr>
              <a:xfrm>
                <a:off x="8739575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Łącznik prosty 24"/>
              <p:cNvCxnSpPr/>
              <p:nvPr/>
            </p:nvCxnSpPr>
            <p:spPr>
              <a:xfrm>
                <a:off x="10330960" y="1650663"/>
                <a:ext cx="5307" cy="1104583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Łącznik prosty 25"/>
              <p:cNvCxnSpPr/>
              <p:nvPr/>
            </p:nvCxnSpPr>
            <p:spPr>
              <a:xfrm>
                <a:off x="10065110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Łącznik prosty 26"/>
              <p:cNvCxnSpPr/>
              <p:nvPr/>
            </p:nvCxnSpPr>
            <p:spPr>
              <a:xfrm>
                <a:off x="9794226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9523441" y="1650663"/>
                <a:ext cx="5346" cy="1112489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9247562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>
                <a:off x="8986714" y="1650663"/>
                <a:ext cx="5395" cy="1122782"/>
              </a:xfrm>
              <a:prstGeom prst="line">
                <a:avLst/>
              </a:prstGeom>
              <a:ln w="19050">
                <a:solidFill>
                  <a:srgbClr val="189FAC"/>
                </a:solidFill>
                <a:prstDash val="dash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9" y="447995"/>
              <a:ext cx="1386348" cy="236374"/>
            </a:xfrm>
            <a:prstGeom prst="rect">
              <a:avLst/>
            </a:prstGeom>
          </p:spPr>
        </p:pic>
        <p:cxnSp>
          <p:nvCxnSpPr>
            <p:cNvPr id="15" name="Łącznik prosty 14"/>
            <p:cNvCxnSpPr/>
            <p:nvPr/>
          </p:nvCxnSpPr>
          <p:spPr>
            <a:xfrm>
              <a:off x="1799303" y="300711"/>
              <a:ext cx="0" cy="6277069"/>
            </a:xfrm>
            <a:prstGeom prst="line">
              <a:avLst/>
            </a:prstGeom>
            <a:ln w="19050">
              <a:solidFill>
                <a:srgbClr val="EB0C1A">
                  <a:alpha val="3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e tekstowe 16"/>
            <p:cNvSpPr txBox="1"/>
            <p:nvPr/>
          </p:nvSpPr>
          <p:spPr>
            <a:xfrm>
              <a:off x="145129" y="6092596"/>
              <a:ext cx="1860652" cy="293455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pl-PL" sz="1000" b="1" kern="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Segoe UI Black" pitchFamily="34" charset="0"/>
                  <a:cs typeface="Segoe UI Black" pitchFamily="34" charset="0"/>
                </a:rPr>
                <a:t>www.swtechnologies.pl</a:t>
              </a:r>
              <a:endParaRPr lang="en-GB" sz="1000" b="1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endParaRPr>
            </a:p>
          </p:txBody>
        </p:sp>
      </p:grpSp>
      <p:sp>
        <p:nvSpPr>
          <p:cNvPr id="36" name="pole tekstowe 35"/>
          <p:cNvSpPr txBox="1"/>
          <p:nvPr/>
        </p:nvSpPr>
        <p:spPr>
          <a:xfrm>
            <a:off x="4857111" y="490104"/>
            <a:ext cx="7002290" cy="687631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pl-PL" sz="2000" kern="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Segoe UI Black" pitchFamily="34" charset="0"/>
                <a:cs typeface="Segoe UI Black" pitchFamily="34" charset="0"/>
              </a:rPr>
              <a:t>SYSTEMY ZAGĘSZCZANIA OSADU</a:t>
            </a:r>
            <a:endParaRPr lang="en-GB" sz="2000" kern="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8" name="Symbol zastępczy zawartości 2"/>
          <p:cNvSpPr>
            <a:spLocks noGrp="1"/>
          </p:cNvSpPr>
          <p:nvPr>
            <p:ph idx="1"/>
          </p:nvPr>
        </p:nvSpPr>
        <p:spPr>
          <a:xfrm>
            <a:off x="6301946" y="1827983"/>
            <a:ext cx="4621428" cy="32340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200" dirty="0">
                <a:latin typeface="Century Gothic" panose="020B0502020202020204" pitchFamily="34" charset="0"/>
              </a:rPr>
              <a:t>Procesy zachodzące w zagęszczaczach grawitacyjnych i fermenterach wspomagane są m.in. poprzez mieszanie osadów, zgarnianie ich z dna zbiornika do leja osadowego, a także usuwanie części pływających (flotatu). Do tego celu służą mieszadła</a:t>
            </a:r>
            <a:r>
              <a:rPr lang="pl-PL" sz="1200" dirty="0" smtClean="0"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Oferujemy:</a:t>
            </a: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mieszadła prętowe wolnoobrotowe,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zgrzebła zgarniające osad,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systemy odprowadzania wody nadosadowej,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dekantery,</a:t>
            </a:r>
            <a:endParaRPr lang="en-GB" sz="1200" dirty="0">
              <a:latin typeface="Century Gothic" panose="020B0502020202020204" pitchFamily="34" charset="0"/>
            </a:endParaRPr>
          </a:p>
          <a:p>
            <a:pPr lvl="0" algn="just"/>
            <a:r>
              <a:rPr lang="pl-PL" sz="1200" dirty="0">
                <a:latin typeface="Century Gothic" panose="020B0502020202020204" pitchFamily="34" charset="0"/>
              </a:rPr>
              <a:t>przelewy </a:t>
            </a:r>
            <a:r>
              <a:rPr lang="pl-PL" sz="1200" dirty="0" smtClean="0">
                <a:latin typeface="Century Gothic" panose="020B0502020202020204" pitchFamily="34" charset="0"/>
              </a:rPr>
              <a:t>teleskopowe.</a:t>
            </a:r>
          </a:p>
          <a:p>
            <a:pPr marL="0" indent="0" algn="just">
              <a:spcBef>
                <a:spcPts val="2400"/>
              </a:spcBef>
              <a:buNone/>
            </a:pPr>
            <a:r>
              <a:rPr lang="pl-PL" sz="1200" dirty="0" smtClean="0">
                <a:latin typeface="Century Gothic" panose="020B0502020202020204" pitchFamily="34" charset="0"/>
              </a:rPr>
              <a:t>Dodatkowe </a:t>
            </a:r>
            <a:r>
              <a:rPr lang="pl-PL" sz="1200" dirty="0">
                <a:latin typeface="Century Gothic" panose="020B0502020202020204" pitchFamily="34" charset="0"/>
              </a:rPr>
              <a:t>wyposażenie </a:t>
            </a:r>
            <a:r>
              <a:rPr lang="pl-PL" sz="1200" dirty="0" smtClean="0">
                <a:latin typeface="Century Gothic" panose="020B0502020202020204" pitchFamily="34" charset="0"/>
              </a:rPr>
              <a:t>stanowi:</a:t>
            </a:r>
          </a:p>
          <a:p>
            <a:pPr algn="just"/>
            <a:r>
              <a:rPr lang="pl-PL" sz="1200" dirty="0" smtClean="0">
                <a:latin typeface="Century Gothic" panose="020B0502020202020204" pitchFamily="34" charset="0"/>
              </a:rPr>
              <a:t>układ </a:t>
            </a:r>
            <a:r>
              <a:rPr lang="pl-PL" sz="1200" dirty="0">
                <a:latin typeface="Century Gothic" panose="020B0502020202020204" pitchFamily="34" charset="0"/>
              </a:rPr>
              <a:t>wspomagający usuwanie osadów do części centralnej</a:t>
            </a:r>
            <a:r>
              <a:rPr lang="pl-PL" sz="1200" dirty="0" smtClean="0">
                <a:latin typeface="Century Gothic" panose="020B0502020202020204" pitchFamily="34" charset="0"/>
              </a:rPr>
              <a:t>,</a:t>
            </a:r>
          </a:p>
          <a:p>
            <a:pPr algn="just"/>
            <a:r>
              <a:rPr lang="pl-PL" sz="1200" dirty="0" smtClean="0">
                <a:latin typeface="Century Gothic" panose="020B0502020202020204" pitchFamily="34" charset="0"/>
              </a:rPr>
              <a:t>układ </a:t>
            </a:r>
            <a:r>
              <a:rPr lang="pl-PL" sz="1200" dirty="0">
                <a:latin typeface="Century Gothic" panose="020B0502020202020204" pitchFamily="34" charset="0"/>
              </a:rPr>
              <a:t>usuwający </a:t>
            </a:r>
            <a:r>
              <a:rPr lang="pl-PL" sz="1200" dirty="0" err="1">
                <a:latin typeface="Century Gothic" panose="020B0502020202020204" pitchFamily="34" charset="0"/>
              </a:rPr>
              <a:t>flotat</a:t>
            </a:r>
            <a:r>
              <a:rPr lang="pl-PL" sz="1200" dirty="0">
                <a:latin typeface="Century Gothic" panose="020B0502020202020204" pitchFamily="34" charset="0"/>
              </a:rPr>
              <a:t> i przykrycie hermetyczne.</a:t>
            </a:r>
            <a:endParaRPr lang="en-GB" sz="1200" dirty="0">
              <a:latin typeface="Century Gothic" panose="020B0502020202020204" pitchFamily="34" charset="0"/>
            </a:endParaRPr>
          </a:p>
          <a:p>
            <a:pPr marL="0" lvl="0" indent="0" algn="just">
              <a:buNone/>
            </a:pPr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31" name="Grafika 28">
            <a:extLst>
              <a:ext uri="{FF2B5EF4-FFF2-40B4-BE49-F238E27FC236}">
                <a16:creationId xmlns="" xmlns:a16="http://schemas.microsoft.com/office/drawing/2014/main" id="{278BDB5D-68BF-489D-A978-B4375D157140}"/>
              </a:ext>
            </a:extLst>
          </p:cNvPr>
          <p:cNvSpPr/>
          <p:nvPr/>
        </p:nvSpPr>
        <p:spPr>
          <a:xfrm>
            <a:off x="2002347" y="1822213"/>
            <a:ext cx="3978323" cy="2207327"/>
          </a:xfrm>
          <a:prstGeom prst="rect">
            <a:avLst/>
          </a:prstGeom>
          <a:blipFill dpi="0" rotWithShape="0">
            <a:blip r:embed="rId3"/>
            <a:srcRect/>
            <a:stretch>
              <a:fillRect l="-1285" t="-2723" r="-1285" b="-2723"/>
            </a:stretch>
          </a:blip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0"/>
          <a:stretch/>
        </p:blipFill>
        <p:spPr>
          <a:xfrm>
            <a:off x="2002346" y="4149203"/>
            <a:ext cx="3978323" cy="23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>
        <a:noAutofit/>
      </a:bodyPr>
      <a:lstStyle>
        <a:defPPr fontAlgn="auto">
          <a:spcAft>
            <a:spcPts val="0"/>
          </a:spcAft>
          <a:defRPr sz="1400" kern="400" dirty="0" smtClean="0">
            <a:solidFill>
              <a:schemeClr val="bg2">
                <a:lumMod val="25000"/>
              </a:schemeClr>
            </a:solidFill>
            <a:latin typeface="Ubuntu" panose="020B0504030602030204" pitchFamily="34" charset="0"/>
            <a:ea typeface="Segoe UI Black" pitchFamily="34" charset="0"/>
            <a:cs typeface="Segoe UI Black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23033</TotalTime>
  <Words>2058</Words>
  <Application>Microsoft Office PowerPoint</Application>
  <PresentationFormat>Niestandardowy</PresentationFormat>
  <Paragraphs>296</Paragraphs>
  <Slides>30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 PRESENTATION</dc:title>
  <dc:creator>Webtom.pl</dc:creator>
  <cp:lastModifiedBy>Aleksandra Szopa</cp:lastModifiedBy>
  <cp:revision>551</cp:revision>
  <dcterms:created xsi:type="dcterms:W3CDTF">2018-05-14T07:42:31Z</dcterms:created>
  <dcterms:modified xsi:type="dcterms:W3CDTF">2018-10-05T13:45:17Z</dcterms:modified>
</cp:coreProperties>
</file>